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2" r:id="rId6"/>
    <p:sldId id="263" r:id="rId7"/>
    <p:sldId id="264" r:id="rId8"/>
    <p:sldId id="267" r:id="rId9"/>
    <p:sldId id="268" r:id="rId10"/>
    <p:sldId id="265" r:id="rId11"/>
    <p:sldId id="271" r:id="rId12"/>
    <p:sldId id="269" r:id="rId13"/>
    <p:sldId id="275" r:id="rId14"/>
    <p:sldId id="276" r:id="rId15"/>
    <p:sldId id="277" r:id="rId16"/>
    <p:sldId id="278" r:id="rId17"/>
    <p:sldId id="279" r:id="rId18"/>
    <p:sldId id="270" r:id="rId19"/>
    <p:sldId id="266" r:id="rId20"/>
    <p:sldId id="280" r:id="rId21"/>
    <p:sldId id="281" r:id="rId22"/>
    <p:sldId id="287" r:id="rId23"/>
    <p:sldId id="282" r:id="rId24"/>
    <p:sldId id="283" r:id="rId25"/>
    <p:sldId id="288" r:id="rId26"/>
    <p:sldId id="284" r:id="rId27"/>
    <p:sldId id="289" r:id="rId28"/>
    <p:sldId id="285" r:id="rId29"/>
    <p:sldId id="290" r:id="rId30"/>
    <p:sldId id="291" r:id="rId31"/>
    <p:sldId id="286" r:id="rId32"/>
    <p:sldId id="292" r:id="rId33"/>
    <p:sldId id="261" r:id="rId34"/>
    <p:sldId id="31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p:restoredTop sz="94718"/>
  </p:normalViewPr>
  <p:slideViewPr>
    <p:cSldViewPr snapToGrid="0" snapToObjects="1" showGuides="1">
      <p:cViewPr varScale="1">
        <p:scale>
          <a:sx n="112" d="100"/>
          <a:sy n="112" d="100"/>
        </p:scale>
        <p:origin x="328"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BF6C-3FD6-B540-A9FE-83CBB7B953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2FF1C6-BE8A-3F4B-ADCC-16885C4000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AC419C-E312-3948-A346-E534733C35AC}"/>
              </a:ext>
            </a:extLst>
          </p:cNvPr>
          <p:cNvSpPr>
            <a:spLocks noGrp="1"/>
          </p:cNvSpPr>
          <p:nvPr>
            <p:ph type="dt" sz="half" idx="10"/>
          </p:nvPr>
        </p:nvSpPr>
        <p:spPr/>
        <p:txBody>
          <a:bodyPr/>
          <a:lstStyle/>
          <a:p>
            <a:fld id="{51138E4A-27CB-8D47-B1C9-51CCF3A946A1}" type="datetimeFigureOut">
              <a:rPr lang="en-US" smtClean="0"/>
              <a:t>11/15/23</a:t>
            </a:fld>
            <a:endParaRPr lang="en-US"/>
          </a:p>
        </p:txBody>
      </p:sp>
      <p:sp>
        <p:nvSpPr>
          <p:cNvPr id="5" name="Footer Placeholder 4">
            <a:extLst>
              <a:ext uri="{FF2B5EF4-FFF2-40B4-BE49-F238E27FC236}">
                <a16:creationId xmlns:a16="http://schemas.microsoft.com/office/drawing/2014/main" id="{713D2EA0-86B1-A444-8C21-4A6F5A933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F84B9-EE5F-3741-9A3E-20989C7B3645}"/>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165501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797-81F1-F84B-A65F-CC54D8BF4C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EF3618-DC93-9041-BD51-E2DA3CA20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60A27-A291-7B4C-9B78-C876A383A58E}"/>
              </a:ext>
            </a:extLst>
          </p:cNvPr>
          <p:cNvSpPr>
            <a:spLocks noGrp="1"/>
          </p:cNvSpPr>
          <p:nvPr>
            <p:ph type="dt" sz="half" idx="10"/>
          </p:nvPr>
        </p:nvSpPr>
        <p:spPr/>
        <p:txBody>
          <a:bodyPr/>
          <a:lstStyle/>
          <a:p>
            <a:fld id="{51138E4A-27CB-8D47-B1C9-51CCF3A946A1}" type="datetimeFigureOut">
              <a:rPr lang="en-US" smtClean="0"/>
              <a:t>11/15/23</a:t>
            </a:fld>
            <a:endParaRPr lang="en-US"/>
          </a:p>
        </p:txBody>
      </p:sp>
      <p:sp>
        <p:nvSpPr>
          <p:cNvPr id="5" name="Footer Placeholder 4">
            <a:extLst>
              <a:ext uri="{FF2B5EF4-FFF2-40B4-BE49-F238E27FC236}">
                <a16:creationId xmlns:a16="http://schemas.microsoft.com/office/drawing/2014/main" id="{50B28702-D9D8-B54C-B0EB-15A19C2F8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45F3-F940-684F-AB70-5A6CA80638A0}"/>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2070812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94CCB9-B762-9A45-92CC-36BA8FD631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F9775E-E666-9A47-A196-1046C5FB16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F4E01-E389-A54F-A286-42976BE55165}"/>
              </a:ext>
            </a:extLst>
          </p:cNvPr>
          <p:cNvSpPr>
            <a:spLocks noGrp="1"/>
          </p:cNvSpPr>
          <p:nvPr>
            <p:ph type="dt" sz="half" idx="10"/>
          </p:nvPr>
        </p:nvSpPr>
        <p:spPr/>
        <p:txBody>
          <a:bodyPr/>
          <a:lstStyle/>
          <a:p>
            <a:fld id="{51138E4A-27CB-8D47-B1C9-51CCF3A946A1}" type="datetimeFigureOut">
              <a:rPr lang="en-US" smtClean="0"/>
              <a:t>11/15/23</a:t>
            </a:fld>
            <a:endParaRPr lang="en-US"/>
          </a:p>
        </p:txBody>
      </p:sp>
      <p:sp>
        <p:nvSpPr>
          <p:cNvPr id="5" name="Footer Placeholder 4">
            <a:extLst>
              <a:ext uri="{FF2B5EF4-FFF2-40B4-BE49-F238E27FC236}">
                <a16:creationId xmlns:a16="http://schemas.microsoft.com/office/drawing/2014/main" id="{E6D1D66F-B575-9947-82FB-0937715BE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554CE-7452-9447-8D1F-AAC958644672}"/>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88358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7DBD-7EF3-9B4F-B8E0-68DAEEB60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F3337-D595-5149-A9EE-3B02DDB350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72DFEE-57F6-BD45-BA20-5858E9695DF0}"/>
              </a:ext>
            </a:extLst>
          </p:cNvPr>
          <p:cNvSpPr>
            <a:spLocks noGrp="1"/>
          </p:cNvSpPr>
          <p:nvPr>
            <p:ph type="dt" sz="half" idx="10"/>
          </p:nvPr>
        </p:nvSpPr>
        <p:spPr/>
        <p:txBody>
          <a:bodyPr/>
          <a:lstStyle/>
          <a:p>
            <a:fld id="{51138E4A-27CB-8D47-B1C9-51CCF3A946A1}" type="datetimeFigureOut">
              <a:rPr lang="en-US" smtClean="0"/>
              <a:t>11/15/23</a:t>
            </a:fld>
            <a:endParaRPr lang="en-US"/>
          </a:p>
        </p:txBody>
      </p:sp>
      <p:sp>
        <p:nvSpPr>
          <p:cNvPr id="5" name="Footer Placeholder 4">
            <a:extLst>
              <a:ext uri="{FF2B5EF4-FFF2-40B4-BE49-F238E27FC236}">
                <a16:creationId xmlns:a16="http://schemas.microsoft.com/office/drawing/2014/main" id="{90685407-C060-144E-8E1B-11F63D5FA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0E8B5-9692-2C4F-A753-5A7A394ED0A4}"/>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809360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9492-C207-D940-ABEB-18F28F92F4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7A195D-4695-114C-A004-A5713928B0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D605B4-89F2-B942-A0BD-9880B43DADDF}"/>
              </a:ext>
            </a:extLst>
          </p:cNvPr>
          <p:cNvSpPr>
            <a:spLocks noGrp="1"/>
          </p:cNvSpPr>
          <p:nvPr>
            <p:ph type="dt" sz="half" idx="10"/>
          </p:nvPr>
        </p:nvSpPr>
        <p:spPr/>
        <p:txBody>
          <a:bodyPr/>
          <a:lstStyle/>
          <a:p>
            <a:fld id="{51138E4A-27CB-8D47-B1C9-51CCF3A946A1}" type="datetimeFigureOut">
              <a:rPr lang="en-US" smtClean="0"/>
              <a:t>11/15/23</a:t>
            </a:fld>
            <a:endParaRPr lang="en-US"/>
          </a:p>
        </p:txBody>
      </p:sp>
      <p:sp>
        <p:nvSpPr>
          <p:cNvPr id="5" name="Footer Placeholder 4">
            <a:extLst>
              <a:ext uri="{FF2B5EF4-FFF2-40B4-BE49-F238E27FC236}">
                <a16:creationId xmlns:a16="http://schemas.microsoft.com/office/drawing/2014/main" id="{0BD6492F-8055-EA4F-A079-9BB4CF213A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7C01A-37EA-C84A-B9A2-CF5127447CEA}"/>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83494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2AF9-624B-FD4C-9006-3FC2BF232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B45AD4-A9B2-BC4D-8A90-7722C3E0C75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B8FD94-5D54-C940-BA83-D81ED4446D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5C94E8-3892-E544-BBD2-E9DC18A3A125}"/>
              </a:ext>
            </a:extLst>
          </p:cNvPr>
          <p:cNvSpPr>
            <a:spLocks noGrp="1"/>
          </p:cNvSpPr>
          <p:nvPr>
            <p:ph type="dt" sz="half" idx="10"/>
          </p:nvPr>
        </p:nvSpPr>
        <p:spPr/>
        <p:txBody>
          <a:bodyPr/>
          <a:lstStyle/>
          <a:p>
            <a:fld id="{51138E4A-27CB-8D47-B1C9-51CCF3A946A1}" type="datetimeFigureOut">
              <a:rPr lang="en-US" smtClean="0"/>
              <a:t>11/15/23</a:t>
            </a:fld>
            <a:endParaRPr lang="en-US"/>
          </a:p>
        </p:txBody>
      </p:sp>
      <p:sp>
        <p:nvSpPr>
          <p:cNvPr id="6" name="Footer Placeholder 5">
            <a:extLst>
              <a:ext uri="{FF2B5EF4-FFF2-40B4-BE49-F238E27FC236}">
                <a16:creationId xmlns:a16="http://schemas.microsoft.com/office/drawing/2014/main" id="{E89C8661-EB1B-3944-B50F-A08203F39F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22383-AE04-1340-984C-CCFD9A097074}"/>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35173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7F92-F00E-4D40-A3AC-39C10192D8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4E7510-BCF7-4743-8FE3-BCB5779795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97B7987-AF1A-FD41-91F5-B74D92D9FD3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AF59DC-3530-D342-AEB0-8D47BC80FD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21F2FC-8387-DC4E-AAA2-EDFCC48FBAB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3259E9-6691-064B-ACAD-378C1E90EDD5}"/>
              </a:ext>
            </a:extLst>
          </p:cNvPr>
          <p:cNvSpPr>
            <a:spLocks noGrp="1"/>
          </p:cNvSpPr>
          <p:nvPr>
            <p:ph type="dt" sz="half" idx="10"/>
          </p:nvPr>
        </p:nvSpPr>
        <p:spPr/>
        <p:txBody>
          <a:bodyPr/>
          <a:lstStyle/>
          <a:p>
            <a:fld id="{51138E4A-27CB-8D47-B1C9-51CCF3A946A1}" type="datetimeFigureOut">
              <a:rPr lang="en-US" smtClean="0"/>
              <a:t>11/15/23</a:t>
            </a:fld>
            <a:endParaRPr lang="en-US"/>
          </a:p>
        </p:txBody>
      </p:sp>
      <p:sp>
        <p:nvSpPr>
          <p:cNvPr id="8" name="Footer Placeholder 7">
            <a:extLst>
              <a:ext uri="{FF2B5EF4-FFF2-40B4-BE49-F238E27FC236}">
                <a16:creationId xmlns:a16="http://schemas.microsoft.com/office/drawing/2014/main" id="{C96A94AE-A788-3544-A76E-360B273ED2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5DCB9C-E82B-9C46-90EA-E78981C35F86}"/>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974029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E417-6E73-C548-BAD2-B7CAD62DF0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95B25E-12CC-6E41-897B-E6764D04A9E2}"/>
              </a:ext>
            </a:extLst>
          </p:cNvPr>
          <p:cNvSpPr>
            <a:spLocks noGrp="1"/>
          </p:cNvSpPr>
          <p:nvPr>
            <p:ph type="dt" sz="half" idx="10"/>
          </p:nvPr>
        </p:nvSpPr>
        <p:spPr/>
        <p:txBody>
          <a:bodyPr/>
          <a:lstStyle/>
          <a:p>
            <a:fld id="{51138E4A-27CB-8D47-B1C9-51CCF3A946A1}" type="datetimeFigureOut">
              <a:rPr lang="en-US" smtClean="0"/>
              <a:t>11/15/23</a:t>
            </a:fld>
            <a:endParaRPr lang="en-US"/>
          </a:p>
        </p:txBody>
      </p:sp>
      <p:sp>
        <p:nvSpPr>
          <p:cNvPr id="4" name="Footer Placeholder 3">
            <a:extLst>
              <a:ext uri="{FF2B5EF4-FFF2-40B4-BE49-F238E27FC236}">
                <a16:creationId xmlns:a16="http://schemas.microsoft.com/office/drawing/2014/main" id="{4EE2A4EE-03BC-0345-B195-934BBB4190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F68CAC-2062-834E-91D4-3F00FBDF14AF}"/>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290372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5EDBA-716F-7D4A-AD0F-24721766454C}"/>
              </a:ext>
            </a:extLst>
          </p:cNvPr>
          <p:cNvSpPr>
            <a:spLocks noGrp="1"/>
          </p:cNvSpPr>
          <p:nvPr>
            <p:ph type="dt" sz="half" idx="10"/>
          </p:nvPr>
        </p:nvSpPr>
        <p:spPr/>
        <p:txBody>
          <a:bodyPr/>
          <a:lstStyle/>
          <a:p>
            <a:fld id="{51138E4A-27CB-8D47-B1C9-51CCF3A946A1}" type="datetimeFigureOut">
              <a:rPr lang="en-US" smtClean="0"/>
              <a:t>11/15/23</a:t>
            </a:fld>
            <a:endParaRPr lang="en-US"/>
          </a:p>
        </p:txBody>
      </p:sp>
      <p:sp>
        <p:nvSpPr>
          <p:cNvPr id="3" name="Footer Placeholder 2">
            <a:extLst>
              <a:ext uri="{FF2B5EF4-FFF2-40B4-BE49-F238E27FC236}">
                <a16:creationId xmlns:a16="http://schemas.microsoft.com/office/drawing/2014/main" id="{5BCBED75-1760-E942-BDE3-6F70A99147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C7763F-42E5-0541-8C8B-63F013CC2F91}"/>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29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4242A-E2CF-0C4D-96E3-38518C030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34D8CF-CA3E-0549-BBFA-33AFE7709B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719A43-2418-F94E-A718-2013AB61A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E8F2D5-39FB-044B-BBA3-430A05232514}"/>
              </a:ext>
            </a:extLst>
          </p:cNvPr>
          <p:cNvSpPr>
            <a:spLocks noGrp="1"/>
          </p:cNvSpPr>
          <p:nvPr>
            <p:ph type="dt" sz="half" idx="10"/>
          </p:nvPr>
        </p:nvSpPr>
        <p:spPr/>
        <p:txBody>
          <a:bodyPr/>
          <a:lstStyle/>
          <a:p>
            <a:fld id="{51138E4A-27CB-8D47-B1C9-51CCF3A946A1}" type="datetimeFigureOut">
              <a:rPr lang="en-US" smtClean="0"/>
              <a:t>11/15/23</a:t>
            </a:fld>
            <a:endParaRPr lang="en-US"/>
          </a:p>
        </p:txBody>
      </p:sp>
      <p:sp>
        <p:nvSpPr>
          <p:cNvPr id="6" name="Footer Placeholder 5">
            <a:extLst>
              <a:ext uri="{FF2B5EF4-FFF2-40B4-BE49-F238E27FC236}">
                <a16:creationId xmlns:a16="http://schemas.microsoft.com/office/drawing/2014/main" id="{6D6E0EFD-4B24-514C-8E5D-82EABB80D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80C5DC-0826-8044-9299-A84834A2CB39}"/>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3538614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5D037-B64E-3B4D-B06E-23548BA11D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99EC46-8621-7141-BF77-2F4231420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33C15F-364D-8D41-A04A-40B8C87E8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B8D971-A7C9-6748-915D-83303B7E0B5A}"/>
              </a:ext>
            </a:extLst>
          </p:cNvPr>
          <p:cNvSpPr>
            <a:spLocks noGrp="1"/>
          </p:cNvSpPr>
          <p:nvPr>
            <p:ph type="dt" sz="half" idx="10"/>
          </p:nvPr>
        </p:nvSpPr>
        <p:spPr/>
        <p:txBody>
          <a:bodyPr/>
          <a:lstStyle/>
          <a:p>
            <a:fld id="{51138E4A-27CB-8D47-B1C9-51CCF3A946A1}" type="datetimeFigureOut">
              <a:rPr lang="en-US" smtClean="0"/>
              <a:t>11/15/23</a:t>
            </a:fld>
            <a:endParaRPr lang="en-US"/>
          </a:p>
        </p:txBody>
      </p:sp>
      <p:sp>
        <p:nvSpPr>
          <p:cNvPr id="6" name="Footer Placeholder 5">
            <a:extLst>
              <a:ext uri="{FF2B5EF4-FFF2-40B4-BE49-F238E27FC236}">
                <a16:creationId xmlns:a16="http://schemas.microsoft.com/office/drawing/2014/main" id="{DD3109A8-E4CC-F540-98D0-7D211974A6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8BB9A1-721B-3F47-9638-8BCF5177A759}"/>
              </a:ext>
            </a:extLst>
          </p:cNvPr>
          <p:cNvSpPr>
            <a:spLocks noGrp="1"/>
          </p:cNvSpPr>
          <p:nvPr>
            <p:ph type="sldNum" sz="quarter" idx="12"/>
          </p:nvPr>
        </p:nvSpPr>
        <p:spPr/>
        <p:txBody>
          <a:bodyPr/>
          <a:lstStyle/>
          <a:p>
            <a:fld id="{0231973F-416B-2448-95F7-4DEA19A2AC6A}" type="slidenum">
              <a:rPr lang="en-US" smtClean="0"/>
              <a:t>‹#›</a:t>
            </a:fld>
            <a:endParaRPr lang="en-US"/>
          </a:p>
        </p:txBody>
      </p:sp>
    </p:spTree>
    <p:extLst>
      <p:ext uri="{BB962C8B-B14F-4D97-AF65-F5344CB8AC3E}">
        <p14:creationId xmlns:p14="http://schemas.microsoft.com/office/powerpoint/2010/main" val="1462707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FB485B-031A-9642-8C76-7942099009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3DD796-9674-0C4E-B4DE-D5FF3C5B6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D439E4-87AC-5A46-AE88-F99CD39370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38E4A-27CB-8D47-B1C9-51CCF3A946A1}" type="datetimeFigureOut">
              <a:rPr lang="en-US" smtClean="0"/>
              <a:t>11/15/23</a:t>
            </a:fld>
            <a:endParaRPr lang="en-US"/>
          </a:p>
        </p:txBody>
      </p:sp>
      <p:sp>
        <p:nvSpPr>
          <p:cNvPr id="5" name="Footer Placeholder 4">
            <a:extLst>
              <a:ext uri="{FF2B5EF4-FFF2-40B4-BE49-F238E27FC236}">
                <a16:creationId xmlns:a16="http://schemas.microsoft.com/office/drawing/2014/main" id="{20861259-B3D7-4848-ABEC-9B9E1AEBF3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90A2A0-E148-A846-9F09-BBFFDEE7E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1973F-416B-2448-95F7-4DEA19A2AC6A}" type="slidenum">
              <a:rPr lang="en-US" smtClean="0"/>
              <a:t>‹#›</a:t>
            </a:fld>
            <a:endParaRPr lang="en-US"/>
          </a:p>
        </p:txBody>
      </p:sp>
    </p:spTree>
    <p:extLst>
      <p:ext uri="{BB962C8B-B14F-4D97-AF65-F5344CB8AC3E}">
        <p14:creationId xmlns:p14="http://schemas.microsoft.com/office/powerpoint/2010/main" val="447521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nca2023.globalchange.gov/" TargetMode="Externa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DF672-C4FF-B04B-9FD6-167A7DCDB74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A002B-458B-464F-9664-B59F93710381}"/>
              </a:ext>
            </a:extLst>
          </p:cNvPr>
          <p:cNvSpPr>
            <a:spLocks noGrp="1"/>
          </p:cNvSpPr>
          <p:nvPr>
            <p:ph type="ctrTitle"/>
          </p:nvPr>
        </p:nvSpPr>
        <p:spPr>
          <a:xfrm>
            <a:off x="0" y="0"/>
            <a:ext cx="12192000" cy="1330036"/>
          </a:xfrm>
        </p:spPr>
        <p:txBody>
          <a:bodyPr>
            <a:normAutofit/>
          </a:bodyPr>
          <a:lstStyle/>
          <a:p>
            <a:r>
              <a:rPr lang="en-US" sz="7200" b="1" dirty="0">
                <a:solidFill>
                  <a:schemeClr val="bg1"/>
                </a:solidFill>
              </a:rPr>
              <a:t>Plants in the Climate System</a:t>
            </a:r>
          </a:p>
        </p:txBody>
      </p:sp>
      <p:sp>
        <p:nvSpPr>
          <p:cNvPr id="3" name="Subtitle 2">
            <a:extLst>
              <a:ext uri="{FF2B5EF4-FFF2-40B4-BE49-F238E27FC236}">
                <a16:creationId xmlns:a16="http://schemas.microsoft.com/office/drawing/2014/main" id="{C75B33A2-B3F6-8945-9DD1-98809C740BAB}"/>
              </a:ext>
            </a:extLst>
          </p:cNvPr>
          <p:cNvSpPr>
            <a:spLocks noGrp="1"/>
          </p:cNvSpPr>
          <p:nvPr>
            <p:ph type="subTitle" idx="1"/>
          </p:nvPr>
        </p:nvSpPr>
        <p:spPr>
          <a:xfrm>
            <a:off x="1233054" y="1330036"/>
            <a:ext cx="9144000" cy="1233055"/>
          </a:xfrm>
        </p:spPr>
        <p:txBody>
          <a:bodyPr>
            <a:normAutofit fontScale="85000" lnSpcReduction="20000"/>
          </a:bodyPr>
          <a:lstStyle/>
          <a:p>
            <a:r>
              <a:rPr lang="en-US" sz="2000" dirty="0">
                <a:solidFill>
                  <a:schemeClr val="bg1"/>
                </a:solidFill>
              </a:rPr>
              <a:t>Nick Smith</a:t>
            </a:r>
          </a:p>
          <a:p>
            <a:r>
              <a:rPr lang="en-US" sz="2000" dirty="0">
                <a:solidFill>
                  <a:schemeClr val="bg1"/>
                </a:solidFill>
              </a:rPr>
              <a:t>Department of Biological Sciences</a:t>
            </a:r>
          </a:p>
          <a:p>
            <a:r>
              <a:rPr lang="en-US" sz="2000" dirty="0">
                <a:solidFill>
                  <a:schemeClr val="bg1"/>
                </a:solidFill>
              </a:rPr>
              <a:t>Texas Tech University</a:t>
            </a:r>
          </a:p>
          <a:p>
            <a:r>
              <a:rPr lang="en-US" sz="2000" dirty="0" err="1">
                <a:solidFill>
                  <a:schemeClr val="bg1"/>
                </a:solidFill>
              </a:rPr>
              <a:t>nick.smith@ttu.edu</a:t>
            </a:r>
            <a:endParaRPr lang="en-US" sz="2000" dirty="0">
              <a:solidFill>
                <a:schemeClr val="bg1"/>
              </a:solidFill>
            </a:endParaRPr>
          </a:p>
        </p:txBody>
      </p:sp>
    </p:spTree>
    <p:extLst>
      <p:ext uri="{BB962C8B-B14F-4D97-AF65-F5344CB8AC3E}">
        <p14:creationId xmlns:p14="http://schemas.microsoft.com/office/powerpoint/2010/main" val="3513546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Content</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Four categories of chapters</a:t>
            </a:r>
          </a:p>
          <a:p>
            <a:pPr lvl="1"/>
            <a:r>
              <a:rPr lang="en-US" dirty="0"/>
              <a:t>Overview chapter (Ch. 1)</a:t>
            </a:r>
          </a:p>
          <a:p>
            <a:pPr lvl="1"/>
            <a:r>
              <a:rPr lang="en-US" dirty="0"/>
              <a:t>Physical science chapters (Ch. 2-3)</a:t>
            </a:r>
          </a:p>
          <a:p>
            <a:pPr lvl="1"/>
            <a:r>
              <a:rPr lang="en-US" dirty="0"/>
              <a:t>National topics chapters (Ch. 4-20)</a:t>
            </a:r>
          </a:p>
          <a:p>
            <a:pPr lvl="1"/>
            <a:r>
              <a:rPr lang="en-US" dirty="0"/>
              <a:t>Regional chapters (Ch. 21-30)</a:t>
            </a:r>
          </a:p>
          <a:p>
            <a:pPr lvl="1"/>
            <a:r>
              <a:rPr lang="en-US" dirty="0"/>
              <a:t>Response chapters (Ch. 31-32)</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B5764E2-009A-4F46-BAFE-B2EBADE7A940}"/>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13D05AC4-1258-2545-A033-A0E761A155E5}"/>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5F2E8C07-1B41-6244-AAB2-4567656AB8F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193265" y="1194054"/>
            <a:ext cx="3915710" cy="3043575"/>
          </a:xfrm>
          <a:prstGeom prst="rect">
            <a:avLst/>
          </a:prstGeom>
        </p:spPr>
      </p:pic>
    </p:spTree>
    <p:extLst>
      <p:ext uri="{BB962C8B-B14F-4D97-AF65-F5344CB8AC3E}">
        <p14:creationId xmlns:p14="http://schemas.microsoft.com/office/powerpoint/2010/main" val="124999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643FB2-879E-8A4A-9972-80539172F3D9}"/>
              </a:ext>
            </a:extLst>
          </p:cNvPr>
          <p:cNvPicPr>
            <a:picLocks noChangeAspect="1"/>
          </p:cNvPicPr>
          <p:nvPr/>
        </p:nvPicPr>
        <p:blipFill>
          <a:blip r:embed="rId2"/>
          <a:stretch>
            <a:fillRect/>
          </a:stretch>
        </p:blipFill>
        <p:spPr>
          <a:xfrm>
            <a:off x="0" y="426279"/>
            <a:ext cx="12192000" cy="6005442"/>
          </a:xfrm>
          <a:prstGeom prst="rect">
            <a:avLst/>
          </a:prstGeom>
        </p:spPr>
      </p:pic>
      <p:sp>
        <p:nvSpPr>
          <p:cNvPr id="3" name="TextBox 2">
            <a:extLst>
              <a:ext uri="{FF2B5EF4-FFF2-40B4-BE49-F238E27FC236}">
                <a16:creationId xmlns:a16="http://schemas.microsoft.com/office/drawing/2014/main" id="{3D049107-4536-414D-AAAF-70D359C2A5CF}"/>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D55F058B-96C8-5C4E-9C80-9344F07534B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98675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Content</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Four categories of chapters</a:t>
            </a:r>
          </a:p>
          <a:p>
            <a:pPr lvl="1"/>
            <a:r>
              <a:rPr lang="en-US" b="1" dirty="0">
                <a:solidFill>
                  <a:srgbClr val="7030A0"/>
                </a:solidFill>
              </a:rPr>
              <a:t>Overview chapter (Ch. 1)</a:t>
            </a:r>
          </a:p>
          <a:p>
            <a:pPr lvl="1"/>
            <a:r>
              <a:rPr lang="en-US" dirty="0"/>
              <a:t>Physical science chapters (Ch. 2-3)</a:t>
            </a:r>
          </a:p>
          <a:p>
            <a:pPr lvl="1"/>
            <a:r>
              <a:rPr lang="en-US" dirty="0"/>
              <a:t>National topics chapters (Ch. 4-20)</a:t>
            </a:r>
          </a:p>
          <a:p>
            <a:pPr lvl="1"/>
            <a:r>
              <a:rPr lang="en-US" dirty="0"/>
              <a:t>Regional chapters (Ch. 21-30)</a:t>
            </a:r>
          </a:p>
          <a:p>
            <a:pPr lvl="1"/>
            <a:r>
              <a:rPr lang="en-US" dirty="0"/>
              <a:t>Response chapters (Ch. 31-32)</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037347F-9DEB-9F4E-A67C-DC208DD6FA3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B3FDE5DB-5C59-BA45-9EA7-9B7405EA9FE8}"/>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2B38E092-861B-644E-9A3A-92A7B387FCB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804971" y="1351127"/>
            <a:ext cx="3857670" cy="3022979"/>
          </a:xfrm>
          <a:prstGeom prst="rect">
            <a:avLst/>
          </a:prstGeom>
        </p:spPr>
      </p:pic>
    </p:spTree>
    <p:extLst>
      <p:ext uri="{BB962C8B-B14F-4D97-AF65-F5344CB8AC3E}">
        <p14:creationId xmlns:p14="http://schemas.microsoft.com/office/powerpoint/2010/main" val="1287446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53F7-0397-794D-B4B0-523491F612A3}"/>
              </a:ext>
            </a:extLst>
          </p:cNvPr>
          <p:cNvSpPr>
            <a:spLocks noGrp="1"/>
          </p:cNvSpPr>
          <p:nvPr>
            <p:ph type="title"/>
          </p:nvPr>
        </p:nvSpPr>
        <p:spPr/>
        <p:txBody>
          <a:bodyPr/>
          <a:lstStyle/>
          <a:p>
            <a:r>
              <a:rPr lang="en-US" dirty="0"/>
              <a:t>The effects of climate change are worsening, but depend on decisions we make today</a:t>
            </a:r>
          </a:p>
        </p:txBody>
      </p:sp>
      <p:pic>
        <p:nvPicPr>
          <p:cNvPr id="4" name="Picture 3">
            <a:extLst>
              <a:ext uri="{FF2B5EF4-FFF2-40B4-BE49-F238E27FC236}">
                <a16:creationId xmlns:a16="http://schemas.microsoft.com/office/drawing/2014/main" id="{B6C20546-CC32-DC4C-99DF-8055C91007E6}"/>
              </a:ext>
            </a:extLst>
          </p:cNvPr>
          <p:cNvPicPr>
            <a:picLocks noChangeAspect="1"/>
          </p:cNvPicPr>
          <p:nvPr/>
        </p:nvPicPr>
        <p:blipFill>
          <a:blip r:embed="rId2"/>
          <a:stretch>
            <a:fillRect/>
          </a:stretch>
        </p:blipFill>
        <p:spPr>
          <a:xfrm>
            <a:off x="2061838" y="1690688"/>
            <a:ext cx="8068323" cy="5167312"/>
          </a:xfrm>
          <a:prstGeom prst="rect">
            <a:avLst/>
          </a:prstGeom>
        </p:spPr>
      </p:pic>
      <p:sp>
        <p:nvSpPr>
          <p:cNvPr id="5" name="TextBox 4">
            <a:extLst>
              <a:ext uri="{FF2B5EF4-FFF2-40B4-BE49-F238E27FC236}">
                <a16:creationId xmlns:a16="http://schemas.microsoft.com/office/drawing/2014/main" id="{C07616EF-039A-8A49-A69A-BDF4994F80E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B16BAAA3-66CD-0A4C-84F9-948A563C1E7F}"/>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2147869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C12A-5E64-C04A-88DA-FB2D15D877CD}"/>
              </a:ext>
            </a:extLst>
          </p:cNvPr>
          <p:cNvSpPr>
            <a:spLocks noGrp="1"/>
          </p:cNvSpPr>
          <p:nvPr>
            <p:ph type="title"/>
          </p:nvPr>
        </p:nvSpPr>
        <p:spPr>
          <a:xfrm>
            <a:off x="838200" y="365125"/>
            <a:ext cx="10515600" cy="1796184"/>
          </a:xfrm>
        </p:spPr>
        <p:txBody>
          <a:bodyPr>
            <a:normAutofit fontScale="90000"/>
          </a:bodyPr>
          <a:lstStyle/>
          <a:p>
            <a:r>
              <a:rPr lang="en-US" dirty="0"/>
              <a:t>Climate change is harming people, with disproportionate effects on underserved and overburdened communities</a:t>
            </a:r>
          </a:p>
        </p:txBody>
      </p:sp>
      <p:pic>
        <p:nvPicPr>
          <p:cNvPr id="4" name="Picture 3">
            <a:extLst>
              <a:ext uri="{FF2B5EF4-FFF2-40B4-BE49-F238E27FC236}">
                <a16:creationId xmlns:a16="http://schemas.microsoft.com/office/drawing/2014/main" id="{6C7D8447-1BE6-0143-86BE-C6781044825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8200" y="2396836"/>
            <a:ext cx="4305611" cy="4308764"/>
          </a:xfrm>
          <a:prstGeom prst="rect">
            <a:avLst/>
          </a:prstGeom>
        </p:spPr>
      </p:pic>
      <p:pic>
        <p:nvPicPr>
          <p:cNvPr id="5" name="Picture 4">
            <a:extLst>
              <a:ext uri="{FF2B5EF4-FFF2-40B4-BE49-F238E27FC236}">
                <a16:creationId xmlns:a16="http://schemas.microsoft.com/office/drawing/2014/main" id="{6247F7BE-E468-4043-94A4-641A7AFBDA4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578436" y="1547275"/>
            <a:ext cx="2258290" cy="2500705"/>
          </a:xfrm>
          <a:prstGeom prst="rect">
            <a:avLst/>
          </a:prstGeom>
        </p:spPr>
      </p:pic>
      <p:pic>
        <p:nvPicPr>
          <p:cNvPr id="6" name="Picture 5">
            <a:extLst>
              <a:ext uri="{FF2B5EF4-FFF2-40B4-BE49-F238E27FC236}">
                <a16:creationId xmlns:a16="http://schemas.microsoft.com/office/drawing/2014/main" id="{E0E083B1-98EB-3E41-B94E-040892F7683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578436" y="4287122"/>
            <a:ext cx="2258290" cy="2570878"/>
          </a:xfrm>
          <a:prstGeom prst="rect">
            <a:avLst/>
          </a:prstGeom>
        </p:spPr>
      </p:pic>
      <p:sp>
        <p:nvSpPr>
          <p:cNvPr id="7" name="TextBox 6">
            <a:extLst>
              <a:ext uri="{FF2B5EF4-FFF2-40B4-BE49-F238E27FC236}">
                <a16:creationId xmlns:a16="http://schemas.microsoft.com/office/drawing/2014/main" id="{C61AC355-0402-784A-A883-758F853DAB7E}"/>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8" name="TextBox 7">
            <a:extLst>
              <a:ext uri="{FF2B5EF4-FFF2-40B4-BE49-F238E27FC236}">
                <a16:creationId xmlns:a16="http://schemas.microsoft.com/office/drawing/2014/main" id="{BA90F07E-B1FE-BF45-8622-A843170F7C3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05654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653F-5D63-0D49-8388-FE6C892788D5}"/>
              </a:ext>
            </a:extLst>
          </p:cNvPr>
          <p:cNvSpPr>
            <a:spLocks noGrp="1"/>
          </p:cNvSpPr>
          <p:nvPr>
            <p:ph type="title"/>
          </p:nvPr>
        </p:nvSpPr>
        <p:spPr/>
        <p:txBody>
          <a:bodyPr/>
          <a:lstStyle/>
          <a:p>
            <a:r>
              <a:rPr lang="en-US" dirty="0"/>
              <a:t>Climate change is making life harder for people</a:t>
            </a:r>
          </a:p>
        </p:txBody>
      </p:sp>
      <p:pic>
        <p:nvPicPr>
          <p:cNvPr id="3" name="Picture 2">
            <a:extLst>
              <a:ext uri="{FF2B5EF4-FFF2-40B4-BE49-F238E27FC236}">
                <a16:creationId xmlns:a16="http://schemas.microsoft.com/office/drawing/2014/main" id="{1EA64C4A-6278-FC44-9944-984E606C8DA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52124" y="2376054"/>
            <a:ext cx="7577927" cy="3304310"/>
          </a:xfrm>
          <a:prstGeom prst="rect">
            <a:avLst/>
          </a:prstGeom>
        </p:spPr>
      </p:pic>
      <p:pic>
        <p:nvPicPr>
          <p:cNvPr id="4" name="Picture 3">
            <a:extLst>
              <a:ext uri="{FF2B5EF4-FFF2-40B4-BE49-F238E27FC236}">
                <a16:creationId xmlns:a16="http://schemas.microsoft.com/office/drawing/2014/main" id="{53972AEA-B1F4-1E46-B3EB-47FBB07A208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830051" y="2376054"/>
            <a:ext cx="4360833" cy="3158836"/>
          </a:xfrm>
          <a:prstGeom prst="rect">
            <a:avLst/>
          </a:prstGeom>
        </p:spPr>
      </p:pic>
      <p:sp>
        <p:nvSpPr>
          <p:cNvPr id="5" name="TextBox 4">
            <a:extLst>
              <a:ext uri="{FF2B5EF4-FFF2-40B4-BE49-F238E27FC236}">
                <a16:creationId xmlns:a16="http://schemas.microsoft.com/office/drawing/2014/main" id="{8DF56651-9177-CE43-9A47-EA56F9BC5284}"/>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1818F2F6-9745-7042-8EB3-F23A5C6CFD95}"/>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074068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53CA-3F52-F54F-9824-D1A07DC55AEB}"/>
              </a:ext>
            </a:extLst>
          </p:cNvPr>
          <p:cNvSpPr>
            <a:spLocks noGrp="1"/>
          </p:cNvSpPr>
          <p:nvPr>
            <p:ph type="title"/>
          </p:nvPr>
        </p:nvSpPr>
        <p:spPr/>
        <p:txBody>
          <a:bodyPr/>
          <a:lstStyle/>
          <a:p>
            <a:r>
              <a:rPr lang="en-US" dirty="0"/>
              <a:t>We determine our future</a:t>
            </a:r>
          </a:p>
        </p:txBody>
      </p:sp>
      <p:pic>
        <p:nvPicPr>
          <p:cNvPr id="4" name="Picture 3">
            <a:extLst>
              <a:ext uri="{FF2B5EF4-FFF2-40B4-BE49-F238E27FC236}">
                <a16:creationId xmlns:a16="http://schemas.microsoft.com/office/drawing/2014/main" id="{3C96C87D-181E-EF42-BC45-E04ED1C8C27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51710" y="1789545"/>
            <a:ext cx="8797636" cy="4842459"/>
          </a:xfrm>
          <a:prstGeom prst="rect">
            <a:avLst/>
          </a:prstGeom>
        </p:spPr>
      </p:pic>
      <p:sp>
        <p:nvSpPr>
          <p:cNvPr id="5" name="TextBox 4">
            <a:extLst>
              <a:ext uri="{FF2B5EF4-FFF2-40B4-BE49-F238E27FC236}">
                <a16:creationId xmlns:a16="http://schemas.microsoft.com/office/drawing/2014/main" id="{280E4A4A-E04C-7941-8B74-90E7424B59E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BBBFE91A-354A-7741-9B36-8F47FEB43EFC}"/>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127868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602F-8E7F-3E43-B8C4-BA212ABABD82}"/>
              </a:ext>
            </a:extLst>
          </p:cNvPr>
          <p:cNvSpPr>
            <a:spLocks noGrp="1"/>
          </p:cNvSpPr>
          <p:nvPr>
            <p:ph type="title"/>
          </p:nvPr>
        </p:nvSpPr>
        <p:spPr/>
        <p:txBody>
          <a:bodyPr/>
          <a:lstStyle/>
          <a:p>
            <a:r>
              <a:rPr lang="en-US" dirty="0"/>
              <a:t>We determine our future</a:t>
            </a:r>
          </a:p>
        </p:txBody>
      </p:sp>
      <p:pic>
        <p:nvPicPr>
          <p:cNvPr id="3" name="Picture 2">
            <a:extLst>
              <a:ext uri="{FF2B5EF4-FFF2-40B4-BE49-F238E27FC236}">
                <a16:creationId xmlns:a16="http://schemas.microsoft.com/office/drawing/2014/main" id="{C8602D3B-521F-8C4D-B42C-C370C70F4C34}"/>
              </a:ext>
            </a:extLst>
          </p:cNvPr>
          <p:cNvPicPr>
            <a:picLocks noChangeAspect="1"/>
          </p:cNvPicPr>
          <p:nvPr/>
        </p:nvPicPr>
        <p:blipFill>
          <a:blip r:embed="rId2"/>
          <a:stretch>
            <a:fillRect/>
          </a:stretch>
        </p:blipFill>
        <p:spPr>
          <a:xfrm>
            <a:off x="0" y="2035152"/>
            <a:ext cx="12192000" cy="4616496"/>
          </a:xfrm>
          <a:prstGeom prst="rect">
            <a:avLst/>
          </a:prstGeom>
        </p:spPr>
      </p:pic>
      <p:sp>
        <p:nvSpPr>
          <p:cNvPr id="4" name="TextBox 3">
            <a:extLst>
              <a:ext uri="{FF2B5EF4-FFF2-40B4-BE49-F238E27FC236}">
                <a16:creationId xmlns:a16="http://schemas.microsoft.com/office/drawing/2014/main" id="{81A8336E-4420-5443-82DA-BDFC3412ECCF}"/>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E1542823-61ED-E840-9717-84FE6E74AA68}"/>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79027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Content</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Four categories of chapters</a:t>
            </a:r>
          </a:p>
          <a:p>
            <a:pPr lvl="1"/>
            <a:r>
              <a:rPr lang="en-US" dirty="0"/>
              <a:t>Overview chapter (Ch. 1)</a:t>
            </a:r>
          </a:p>
          <a:p>
            <a:pPr lvl="1"/>
            <a:r>
              <a:rPr lang="en-US" dirty="0"/>
              <a:t>Physical science chapters (Ch. 2-3)</a:t>
            </a:r>
          </a:p>
          <a:p>
            <a:pPr lvl="1"/>
            <a:r>
              <a:rPr lang="en-US" dirty="0"/>
              <a:t>National topics chapters (Ch. 4-20)</a:t>
            </a:r>
          </a:p>
          <a:p>
            <a:pPr lvl="1"/>
            <a:r>
              <a:rPr lang="en-US" b="1" dirty="0">
                <a:solidFill>
                  <a:srgbClr val="7030A0"/>
                </a:solidFill>
              </a:rPr>
              <a:t>Regional chapters (Ch. 21-30)</a:t>
            </a:r>
          </a:p>
          <a:p>
            <a:pPr lvl="1"/>
            <a:r>
              <a:rPr lang="en-US" dirty="0"/>
              <a:t>Response chapters (Ch. 31-32)</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40221291-2EDF-8641-A817-A1BB58CF749C}"/>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53BA283A-F134-E940-BEB0-93D280BE2CE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C8E25C3B-F318-E24B-A92A-43D623AB42B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996407" y="1478252"/>
            <a:ext cx="3666234" cy="2693664"/>
          </a:xfrm>
          <a:prstGeom prst="rect">
            <a:avLst/>
          </a:prstGeom>
        </p:spPr>
      </p:pic>
    </p:spTree>
    <p:extLst>
      <p:ext uri="{BB962C8B-B14F-4D97-AF65-F5344CB8AC3E}">
        <p14:creationId xmlns:p14="http://schemas.microsoft.com/office/powerpoint/2010/main" val="3976259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2A043-DB88-3C4B-A02F-E090B47F272F}"/>
              </a:ext>
            </a:extLst>
          </p:cNvPr>
          <p:cNvPicPr>
            <a:picLocks noChangeAspect="1"/>
          </p:cNvPicPr>
          <p:nvPr/>
        </p:nvPicPr>
        <p:blipFill>
          <a:blip r:embed="rId2"/>
          <a:stretch>
            <a:fillRect/>
          </a:stretch>
        </p:blipFill>
        <p:spPr>
          <a:xfrm>
            <a:off x="1760067" y="0"/>
            <a:ext cx="8671865" cy="6858000"/>
          </a:xfrm>
          <a:prstGeom prst="rect">
            <a:avLst/>
          </a:prstGeom>
        </p:spPr>
      </p:pic>
      <p:sp>
        <p:nvSpPr>
          <p:cNvPr id="3" name="TextBox 2">
            <a:extLst>
              <a:ext uri="{FF2B5EF4-FFF2-40B4-BE49-F238E27FC236}">
                <a16:creationId xmlns:a16="http://schemas.microsoft.com/office/drawing/2014/main" id="{B96F556C-A655-0B42-BCB2-F7FE2D581484}"/>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6CF290D5-7DCD-F744-9730-70D8D3D28360}"/>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492223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E90B3-9C73-7140-BC12-94D22834D3D1}"/>
              </a:ext>
            </a:extLst>
          </p:cNvPr>
          <p:cNvSpPr>
            <a:spLocks noGrp="1"/>
          </p:cNvSpPr>
          <p:nvPr>
            <p:ph type="title"/>
          </p:nvPr>
        </p:nvSpPr>
        <p:spPr/>
        <p:txBody>
          <a:bodyPr/>
          <a:lstStyle/>
          <a:p>
            <a:r>
              <a:rPr lang="en-US" dirty="0"/>
              <a:t>Something important happened yesterday…</a:t>
            </a:r>
          </a:p>
        </p:txBody>
      </p:sp>
      <p:pic>
        <p:nvPicPr>
          <p:cNvPr id="4" name="Picture 3">
            <a:extLst>
              <a:ext uri="{FF2B5EF4-FFF2-40B4-BE49-F238E27FC236}">
                <a16:creationId xmlns:a16="http://schemas.microsoft.com/office/drawing/2014/main" id="{6DEF00C5-27FB-6441-96AB-2DE150C25EA2}"/>
              </a:ext>
            </a:extLst>
          </p:cNvPr>
          <p:cNvPicPr>
            <a:picLocks noChangeAspect="1"/>
          </p:cNvPicPr>
          <p:nvPr/>
        </p:nvPicPr>
        <p:blipFill>
          <a:blip r:embed="rId2"/>
          <a:stretch>
            <a:fillRect/>
          </a:stretch>
        </p:blipFill>
        <p:spPr>
          <a:xfrm>
            <a:off x="7315200" y="4113944"/>
            <a:ext cx="4432300" cy="2490056"/>
          </a:xfrm>
          <a:prstGeom prst="rect">
            <a:avLst/>
          </a:prstGeom>
        </p:spPr>
      </p:pic>
      <p:sp>
        <p:nvSpPr>
          <p:cNvPr id="5" name="TextBox 4">
            <a:extLst>
              <a:ext uri="{FF2B5EF4-FFF2-40B4-BE49-F238E27FC236}">
                <a16:creationId xmlns:a16="http://schemas.microsoft.com/office/drawing/2014/main" id="{9A2C33CA-4C56-9E48-9001-3B9CC27F4F7C}"/>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F33C3CEA-510A-B742-9FFF-30C04F36653B}"/>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89634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8D2E59-1430-BC41-B072-F540E07F7FDC}"/>
              </a:ext>
            </a:extLst>
          </p:cNvPr>
          <p:cNvPicPr>
            <a:picLocks noChangeAspect="1"/>
          </p:cNvPicPr>
          <p:nvPr/>
        </p:nvPicPr>
        <p:blipFill>
          <a:blip r:embed="rId2"/>
          <a:stretch>
            <a:fillRect/>
          </a:stretch>
        </p:blipFill>
        <p:spPr>
          <a:xfrm>
            <a:off x="0" y="1295794"/>
            <a:ext cx="12192000" cy="4266411"/>
          </a:xfrm>
          <a:prstGeom prst="rect">
            <a:avLst/>
          </a:prstGeom>
        </p:spPr>
      </p:pic>
      <p:sp>
        <p:nvSpPr>
          <p:cNvPr id="3" name="TextBox 2">
            <a:extLst>
              <a:ext uri="{FF2B5EF4-FFF2-40B4-BE49-F238E27FC236}">
                <a16:creationId xmlns:a16="http://schemas.microsoft.com/office/drawing/2014/main" id="{018F1079-D381-4043-84B4-37B0F547C3E8}"/>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BFDAB7C2-78FE-054B-BF0B-06AE0D38EC07}"/>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92450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075D-7AA0-D245-ADA1-E1F2C4CEF86C}"/>
              </a:ext>
            </a:extLst>
          </p:cNvPr>
          <p:cNvSpPr>
            <a:spLocks noGrp="1"/>
          </p:cNvSpPr>
          <p:nvPr>
            <p:ph type="title"/>
          </p:nvPr>
        </p:nvSpPr>
        <p:spPr>
          <a:xfrm>
            <a:off x="831850" y="665018"/>
            <a:ext cx="10515600" cy="5708073"/>
          </a:xfrm>
        </p:spPr>
        <p:txBody>
          <a:bodyPr>
            <a:noAutofit/>
          </a:bodyPr>
          <a:lstStyle/>
          <a:p>
            <a:r>
              <a:rPr lang="en-US" sz="4000" b="1" dirty="0">
                <a:solidFill>
                  <a:srgbClr val="7030A0"/>
                </a:solidFill>
              </a:rPr>
              <a:t>Climate change is degrading </a:t>
            </a:r>
            <a:r>
              <a:rPr lang="en-US" sz="4000" dirty="0"/>
              <a:t>the air, lands, and waters that people in the Southern Great Plains rely on for economic, recreational, and cultural activities. These impacts </a:t>
            </a:r>
            <a:r>
              <a:rPr lang="en-US" sz="4000" b="1" dirty="0">
                <a:solidFill>
                  <a:srgbClr val="7030A0"/>
                </a:solidFill>
              </a:rPr>
              <a:t>compound existing burdens </a:t>
            </a:r>
            <a:r>
              <a:rPr lang="en-US" sz="4000" dirty="0"/>
              <a:t>on those who have the fewest resources to prepare and adapt. </a:t>
            </a:r>
            <a:r>
              <a:rPr lang="en-US" sz="4000" b="1" dirty="0">
                <a:solidFill>
                  <a:srgbClr val="7030A0"/>
                </a:solidFill>
              </a:rPr>
              <a:t>People are adapting </a:t>
            </a:r>
            <a:r>
              <a:rPr lang="en-US" sz="4000" dirty="0"/>
              <a:t>through nature-based solutions, reliance on Indigenous and local knowledges, and resilient infrastructure that enhances public health and the region’s economy.</a:t>
            </a:r>
          </a:p>
        </p:txBody>
      </p:sp>
      <p:sp>
        <p:nvSpPr>
          <p:cNvPr id="4" name="TextBox 3">
            <a:extLst>
              <a:ext uri="{FF2B5EF4-FFF2-40B4-BE49-F238E27FC236}">
                <a16:creationId xmlns:a16="http://schemas.microsoft.com/office/drawing/2014/main" id="{12E443C0-41C3-724B-BB52-DAC826FA4CF7}"/>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5CCF6477-9FE0-E642-9624-8D3F20A9CDDB}"/>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168111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99D6-2519-D544-9FDE-FEC9FA733854}"/>
              </a:ext>
            </a:extLst>
          </p:cNvPr>
          <p:cNvSpPr>
            <a:spLocks noGrp="1"/>
          </p:cNvSpPr>
          <p:nvPr>
            <p:ph type="title"/>
          </p:nvPr>
        </p:nvSpPr>
        <p:spPr/>
        <p:txBody>
          <a:bodyPr>
            <a:normAutofit/>
          </a:bodyPr>
          <a:lstStyle/>
          <a:p>
            <a:r>
              <a:rPr lang="en-US" dirty="0"/>
              <a:t>SGP KM1: </a:t>
            </a:r>
            <a:r>
              <a:rPr lang="en-US" b="1" dirty="0">
                <a:solidFill>
                  <a:srgbClr val="7030A0"/>
                </a:solidFill>
              </a:rPr>
              <a:t>How We Live</a:t>
            </a:r>
            <a:r>
              <a:rPr lang="en-US" dirty="0"/>
              <a:t>: Climate Change Is Degrading Lands, Waters, Culture, and Health</a:t>
            </a:r>
          </a:p>
        </p:txBody>
      </p:sp>
      <p:sp>
        <p:nvSpPr>
          <p:cNvPr id="5" name="Content Placeholder 2">
            <a:extLst>
              <a:ext uri="{FF2B5EF4-FFF2-40B4-BE49-F238E27FC236}">
                <a16:creationId xmlns:a16="http://schemas.microsoft.com/office/drawing/2014/main" id="{330D63DD-7188-4447-9445-96C183D7E232}"/>
              </a:ext>
            </a:extLst>
          </p:cNvPr>
          <p:cNvSpPr>
            <a:spLocks noGrp="1"/>
          </p:cNvSpPr>
          <p:nvPr>
            <p:ph idx="1"/>
          </p:nvPr>
        </p:nvSpPr>
        <p:spPr>
          <a:xfrm>
            <a:off x="838200" y="1825625"/>
            <a:ext cx="9639598" cy="4351338"/>
          </a:xfrm>
        </p:spPr>
        <p:txBody>
          <a:bodyPr>
            <a:normAutofit lnSpcReduction="10000"/>
          </a:bodyPr>
          <a:lstStyle/>
          <a:p>
            <a:pPr marL="0" indent="0">
              <a:buNone/>
            </a:pPr>
            <a:r>
              <a:rPr lang="en-US" dirty="0"/>
              <a:t>Climate change is…putting us at </a:t>
            </a:r>
            <a:r>
              <a:rPr lang="en-US" sz="4000" b="1" dirty="0">
                <a:solidFill>
                  <a:srgbClr val="7030A0"/>
                </a:solidFill>
              </a:rPr>
              <a:t>risk from climate hazards </a:t>
            </a:r>
            <a:r>
              <a:rPr lang="en-US" dirty="0"/>
              <a:t>that degrade our lands and waters, quality of life, health and well-being, and cultural interconnectedness (</a:t>
            </a:r>
            <a:r>
              <a:rPr lang="en-US" dirty="0">
                <a:solidFill>
                  <a:srgbClr val="FF0000"/>
                </a:solidFill>
              </a:rPr>
              <a:t>high confidence</a:t>
            </a:r>
            <a:r>
              <a:rPr lang="en-US" dirty="0"/>
              <a:t>). Many climate hazards are expected to become </a:t>
            </a:r>
            <a:r>
              <a:rPr lang="en-US" sz="4000" b="1" dirty="0">
                <a:solidFill>
                  <a:srgbClr val="7030A0"/>
                </a:solidFill>
              </a:rPr>
              <a:t>more frequent, intense, or prolonged</a:t>
            </a:r>
            <a:r>
              <a:rPr lang="en-US" dirty="0">
                <a:solidFill>
                  <a:srgbClr val="7030A0"/>
                </a:solidFill>
              </a:rPr>
              <a:t>…</a:t>
            </a:r>
            <a:r>
              <a:rPr lang="en-US" dirty="0"/>
              <a:t>(</a:t>
            </a:r>
            <a:r>
              <a:rPr lang="en-US" dirty="0">
                <a:solidFill>
                  <a:srgbClr val="FF0000"/>
                </a:solidFill>
              </a:rPr>
              <a:t>very likely, high confidence</a:t>
            </a:r>
            <a:r>
              <a:rPr lang="en-US" dirty="0"/>
              <a:t>)…</a:t>
            </a:r>
            <a:r>
              <a:rPr lang="en-US" sz="4000" b="1" dirty="0">
                <a:solidFill>
                  <a:srgbClr val="7030A0"/>
                </a:solidFill>
              </a:rPr>
              <a:t>effective climate-resilient actions</a:t>
            </a:r>
            <a:r>
              <a:rPr lang="en-US" dirty="0"/>
              <a:t> include implementing nature-based solutions; valuing Indigenous, traditional, and local knowledges; and infusing climate change solutions into community planning (</a:t>
            </a:r>
            <a:r>
              <a:rPr lang="en-US" dirty="0">
                <a:solidFill>
                  <a:srgbClr val="FF0000"/>
                </a:solidFill>
              </a:rPr>
              <a:t>medium confidence</a:t>
            </a:r>
            <a:r>
              <a:rPr lang="en-US" dirty="0"/>
              <a:t>).</a:t>
            </a:r>
          </a:p>
        </p:txBody>
      </p:sp>
      <p:sp>
        <p:nvSpPr>
          <p:cNvPr id="6" name="TextBox 5">
            <a:extLst>
              <a:ext uri="{FF2B5EF4-FFF2-40B4-BE49-F238E27FC236}">
                <a16:creationId xmlns:a16="http://schemas.microsoft.com/office/drawing/2014/main" id="{CDAC8290-32BA-D147-AD45-3C9AE38E0D3C}"/>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7" name="TextBox 6">
            <a:extLst>
              <a:ext uri="{FF2B5EF4-FFF2-40B4-BE49-F238E27FC236}">
                <a16:creationId xmlns:a16="http://schemas.microsoft.com/office/drawing/2014/main" id="{579033DC-2A5A-D74B-83AE-6C4D1CF9C5C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3" name="Picture 2">
            <a:extLst>
              <a:ext uri="{FF2B5EF4-FFF2-40B4-BE49-F238E27FC236}">
                <a16:creationId xmlns:a16="http://schemas.microsoft.com/office/drawing/2014/main" id="{27F41383-2243-EE44-886B-AC17E35E95B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477798" y="4642456"/>
            <a:ext cx="1387523" cy="2081284"/>
          </a:xfrm>
          <a:prstGeom prst="rect">
            <a:avLst/>
          </a:prstGeom>
        </p:spPr>
      </p:pic>
    </p:spTree>
    <p:extLst>
      <p:ext uri="{BB962C8B-B14F-4D97-AF65-F5344CB8AC3E}">
        <p14:creationId xmlns:p14="http://schemas.microsoft.com/office/powerpoint/2010/main" val="3211578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B3576-3E8A-2B40-B64C-E09B399C54BA}"/>
              </a:ext>
            </a:extLst>
          </p:cNvPr>
          <p:cNvPicPr>
            <a:picLocks noChangeAspect="1"/>
          </p:cNvPicPr>
          <p:nvPr/>
        </p:nvPicPr>
        <p:blipFill>
          <a:blip r:embed="rId2"/>
          <a:stretch>
            <a:fillRect/>
          </a:stretch>
        </p:blipFill>
        <p:spPr>
          <a:xfrm>
            <a:off x="1523999" y="-1"/>
            <a:ext cx="9144001" cy="6858001"/>
          </a:xfrm>
          <a:prstGeom prst="rect">
            <a:avLst/>
          </a:prstGeom>
        </p:spPr>
      </p:pic>
      <p:sp>
        <p:nvSpPr>
          <p:cNvPr id="7" name="TextBox 6">
            <a:extLst>
              <a:ext uri="{FF2B5EF4-FFF2-40B4-BE49-F238E27FC236}">
                <a16:creationId xmlns:a16="http://schemas.microsoft.com/office/drawing/2014/main" id="{B624AC84-3588-854D-B33B-77284DFD821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8" name="TextBox 7">
            <a:extLst>
              <a:ext uri="{FF2B5EF4-FFF2-40B4-BE49-F238E27FC236}">
                <a16:creationId xmlns:a16="http://schemas.microsoft.com/office/drawing/2014/main" id="{83A86071-ED84-1D4A-90A0-847EF10DDE6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813504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52A9-0146-4248-9C53-6157015732F4}"/>
              </a:ext>
            </a:extLst>
          </p:cNvPr>
          <p:cNvSpPr>
            <a:spLocks noGrp="1"/>
          </p:cNvSpPr>
          <p:nvPr>
            <p:ph type="title"/>
          </p:nvPr>
        </p:nvSpPr>
        <p:spPr/>
        <p:txBody>
          <a:bodyPr>
            <a:normAutofit fontScale="90000"/>
          </a:bodyPr>
          <a:lstStyle/>
          <a:p>
            <a:r>
              <a:rPr lang="en-US" dirty="0"/>
              <a:t>SGP KM2: </a:t>
            </a:r>
            <a:r>
              <a:rPr lang="en-US" b="1" dirty="0">
                <a:solidFill>
                  <a:srgbClr val="7030A0"/>
                </a:solidFill>
              </a:rPr>
              <a:t>How We Work</a:t>
            </a:r>
            <a:r>
              <a:rPr lang="en-US" dirty="0"/>
              <a:t>: Climate Changes Are Creating Economic Challenges and Opportunities</a:t>
            </a:r>
          </a:p>
        </p:txBody>
      </p:sp>
      <p:sp>
        <p:nvSpPr>
          <p:cNvPr id="3" name="Content Placeholder 2">
            <a:extLst>
              <a:ext uri="{FF2B5EF4-FFF2-40B4-BE49-F238E27FC236}">
                <a16:creationId xmlns:a16="http://schemas.microsoft.com/office/drawing/2014/main" id="{EA61C57D-1261-C54F-9ABD-29BA8502DCCD}"/>
              </a:ext>
            </a:extLst>
          </p:cNvPr>
          <p:cNvSpPr>
            <a:spLocks noGrp="1"/>
          </p:cNvSpPr>
          <p:nvPr>
            <p:ph idx="1"/>
          </p:nvPr>
        </p:nvSpPr>
        <p:spPr>
          <a:xfrm>
            <a:off x="838200" y="1825625"/>
            <a:ext cx="9140036" cy="4940935"/>
          </a:xfrm>
        </p:spPr>
        <p:txBody>
          <a:bodyPr>
            <a:normAutofit/>
          </a:bodyPr>
          <a:lstStyle/>
          <a:p>
            <a:pPr marL="0" indent="0">
              <a:buNone/>
            </a:pPr>
            <a:r>
              <a:rPr lang="en-US" dirty="0"/>
              <a:t>…businesses and industries…are experiencing disruptions and </a:t>
            </a:r>
            <a:r>
              <a:rPr lang="en-US" sz="4000" b="1" dirty="0">
                <a:solidFill>
                  <a:srgbClr val="7030A0"/>
                </a:solidFill>
              </a:rPr>
              <a:t>losses in productivity and profits—but also new economic opportunities</a:t>
            </a:r>
            <a:r>
              <a:rPr lang="en-US" sz="4000" b="1" dirty="0"/>
              <a:t> </a:t>
            </a:r>
            <a:r>
              <a:rPr lang="en-US" dirty="0"/>
              <a:t>(</a:t>
            </a:r>
            <a:r>
              <a:rPr lang="en-US" dirty="0">
                <a:solidFill>
                  <a:srgbClr val="FF0000"/>
                </a:solidFill>
              </a:rPr>
              <a:t>high confidence</a:t>
            </a:r>
            <a:r>
              <a:rPr lang="en-US" dirty="0"/>
              <a:t>). [Climate change is] expected to force widespread and costly </a:t>
            </a:r>
            <a:r>
              <a:rPr lang="en-US" sz="4000" b="1" dirty="0">
                <a:solidFill>
                  <a:srgbClr val="7030A0"/>
                </a:solidFill>
              </a:rPr>
              <a:t>changes in how we work </a:t>
            </a:r>
            <a:r>
              <a:rPr lang="en-US" dirty="0"/>
              <a:t>(</a:t>
            </a:r>
            <a:r>
              <a:rPr lang="en-US" dirty="0">
                <a:solidFill>
                  <a:srgbClr val="FF0000"/>
                </a:solidFill>
              </a:rPr>
              <a:t>very likely, high confidence</a:t>
            </a:r>
            <a:r>
              <a:rPr lang="en-US" dirty="0"/>
              <a:t>). Businesses and industries have </a:t>
            </a:r>
            <a:r>
              <a:rPr lang="en-US" sz="4000" b="1" dirty="0">
                <a:solidFill>
                  <a:srgbClr val="7030A0"/>
                </a:solidFill>
              </a:rPr>
              <a:t>opportunities to…develop products and services</a:t>
            </a:r>
            <a:r>
              <a:rPr lang="en-US" sz="4000" b="1" dirty="0"/>
              <a:t> </a:t>
            </a:r>
            <a:r>
              <a:rPr lang="en-US" dirty="0"/>
              <a:t>in climate mitigation technologies, adaptation strategies, and resilient design that will enhance the region’s economy (</a:t>
            </a:r>
            <a:r>
              <a:rPr lang="en-US" dirty="0">
                <a:solidFill>
                  <a:srgbClr val="FF0000"/>
                </a:solidFill>
              </a:rPr>
              <a:t>medium confidence</a:t>
            </a:r>
            <a:r>
              <a:rPr lang="en-US" dirty="0"/>
              <a:t>).</a:t>
            </a:r>
          </a:p>
        </p:txBody>
      </p:sp>
      <p:sp>
        <p:nvSpPr>
          <p:cNvPr id="4" name="TextBox 3">
            <a:extLst>
              <a:ext uri="{FF2B5EF4-FFF2-40B4-BE49-F238E27FC236}">
                <a16:creationId xmlns:a16="http://schemas.microsoft.com/office/drawing/2014/main" id="{625A1807-7F9A-6247-A072-E543EBDDDA38}"/>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4AF07811-C5B3-7D47-88E9-CB54D93A6089}"/>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6" name="Picture 5">
            <a:extLst>
              <a:ext uri="{FF2B5EF4-FFF2-40B4-BE49-F238E27FC236}">
                <a16:creationId xmlns:a16="http://schemas.microsoft.com/office/drawing/2014/main" id="{B3C0D6BE-75A5-104A-BFC9-8F3BD52274F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978236" y="5326380"/>
            <a:ext cx="2072793" cy="1531620"/>
          </a:xfrm>
          <a:prstGeom prst="rect">
            <a:avLst/>
          </a:prstGeom>
        </p:spPr>
      </p:pic>
    </p:spTree>
    <p:extLst>
      <p:ext uri="{BB962C8B-B14F-4D97-AF65-F5344CB8AC3E}">
        <p14:creationId xmlns:p14="http://schemas.microsoft.com/office/powerpoint/2010/main" val="2757759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3097B5-472E-0147-A443-63BF46AC8E1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23011" y="0"/>
            <a:ext cx="8945977" cy="6858000"/>
          </a:xfrm>
          <a:prstGeom prst="rect">
            <a:avLst/>
          </a:prstGeom>
        </p:spPr>
      </p:pic>
      <p:sp>
        <p:nvSpPr>
          <p:cNvPr id="3" name="TextBox 2">
            <a:extLst>
              <a:ext uri="{FF2B5EF4-FFF2-40B4-BE49-F238E27FC236}">
                <a16:creationId xmlns:a16="http://schemas.microsoft.com/office/drawing/2014/main" id="{A6B22AD7-5087-CA4F-8CEB-1BCFC259B4E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C3F11A1F-6E74-D643-ADFE-B2F40B1D09D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248455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5B08-1056-B64E-A129-B68854BF2781}"/>
              </a:ext>
            </a:extLst>
          </p:cNvPr>
          <p:cNvSpPr>
            <a:spLocks noGrp="1"/>
          </p:cNvSpPr>
          <p:nvPr>
            <p:ph type="title"/>
          </p:nvPr>
        </p:nvSpPr>
        <p:spPr/>
        <p:txBody>
          <a:bodyPr>
            <a:normAutofit fontScale="90000"/>
          </a:bodyPr>
          <a:lstStyle/>
          <a:p>
            <a:r>
              <a:rPr lang="en-US" dirty="0"/>
              <a:t>SGP KM3: </a:t>
            </a:r>
            <a:r>
              <a:rPr lang="en-US" b="1" dirty="0">
                <a:solidFill>
                  <a:srgbClr val="7030A0"/>
                </a:solidFill>
              </a:rPr>
              <a:t>How We Play</a:t>
            </a:r>
            <a:r>
              <a:rPr lang="en-US" dirty="0"/>
              <a:t>: Climate Extremes Are Endangering Sports, Recreation, and Leisure</a:t>
            </a:r>
          </a:p>
        </p:txBody>
      </p:sp>
      <p:sp>
        <p:nvSpPr>
          <p:cNvPr id="3" name="Content Placeholder 2">
            <a:extLst>
              <a:ext uri="{FF2B5EF4-FFF2-40B4-BE49-F238E27FC236}">
                <a16:creationId xmlns:a16="http://schemas.microsoft.com/office/drawing/2014/main" id="{E7C0AFF4-3BD1-464C-A41D-3FD4AC9684AD}"/>
              </a:ext>
            </a:extLst>
          </p:cNvPr>
          <p:cNvSpPr>
            <a:spLocks noGrp="1"/>
          </p:cNvSpPr>
          <p:nvPr>
            <p:ph idx="1"/>
          </p:nvPr>
        </p:nvSpPr>
        <p:spPr/>
        <p:txBody>
          <a:bodyPr/>
          <a:lstStyle/>
          <a:p>
            <a:pPr marL="0" indent="0">
              <a:buNone/>
            </a:pPr>
            <a:r>
              <a:rPr lang="en-US" dirty="0"/>
              <a:t>Extreme climate-related events are </a:t>
            </a:r>
            <a:r>
              <a:rPr lang="en-US" sz="4000" b="1" dirty="0">
                <a:solidFill>
                  <a:srgbClr val="7030A0"/>
                </a:solidFill>
              </a:rPr>
              <a:t>negatively influencing how we play and participate</a:t>
            </a:r>
            <a:r>
              <a:rPr lang="en-US" sz="4000" b="1" dirty="0"/>
              <a:t> </a:t>
            </a:r>
            <a:r>
              <a:rPr lang="en-US" dirty="0"/>
              <a:t>in outdoor sport, recreation, and physical activities…(</a:t>
            </a:r>
            <a:r>
              <a:rPr lang="en-US" dirty="0">
                <a:solidFill>
                  <a:srgbClr val="FF0000"/>
                </a:solidFill>
              </a:rPr>
              <a:t>very high confidence</a:t>
            </a:r>
            <a:r>
              <a:rPr lang="en-US" dirty="0"/>
              <a:t>). Climate change is expected to </a:t>
            </a:r>
            <a:r>
              <a:rPr lang="en-US" sz="4000" b="1" dirty="0">
                <a:solidFill>
                  <a:srgbClr val="7030A0"/>
                </a:solidFill>
              </a:rPr>
              <a:t>increase heat-related illness and death</a:t>
            </a:r>
            <a:r>
              <a:rPr lang="en-US" dirty="0"/>
              <a:t>, reduce outdoor physical activity, and decrease athletic performance (</a:t>
            </a:r>
            <a:r>
              <a:rPr lang="en-US" dirty="0">
                <a:solidFill>
                  <a:srgbClr val="FF0000"/>
                </a:solidFill>
              </a:rPr>
              <a:t>very likely, high confidence</a:t>
            </a:r>
            <a:r>
              <a:rPr lang="en-US" dirty="0"/>
              <a:t>). Individuals, communities, and sports organizations </a:t>
            </a:r>
            <a:r>
              <a:rPr lang="en-US" sz="4000" b="1" dirty="0">
                <a:solidFill>
                  <a:srgbClr val="7030A0"/>
                </a:solidFill>
              </a:rPr>
              <a:t>can adapt</a:t>
            </a:r>
            <a:r>
              <a:rPr lang="en-US" sz="4000" b="1" dirty="0"/>
              <a:t> </a:t>
            </a:r>
            <a:r>
              <a:rPr lang="en-US" dirty="0"/>
              <a:t>to these hazards…(</a:t>
            </a:r>
            <a:r>
              <a:rPr lang="en-US" dirty="0">
                <a:solidFill>
                  <a:srgbClr val="FF0000"/>
                </a:solidFill>
              </a:rPr>
              <a:t>high confidence</a:t>
            </a:r>
            <a:r>
              <a:rPr lang="en-US" dirty="0"/>
              <a:t>).</a:t>
            </a:r>
          </a:p>
        </p:txBody>
      </p:sp>
      <p:sp>
        <p:nvSpPr>
          <p:cNvPr id="4" name="TextBox 3">
            <a:extLst>
              <a:ext uri="{FF2B5EF4-FFF2-40B4-BE49-F238E27FC236}">
                <a16:creationId xmlns:a16="http://schemas.microsoft.com/office/drawing/2014/main" id="{7FA09F9D-43BD-C241-912C-878A0B3517CE}"/>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EBD8B101-7DF7-5846-A727-411E55471CA8}"/>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6" name="Picture 5">
            <a:extLst>
              <a:ext uri="{FF2B5EF4-FFF2-40B4-BE49-F238E27FC236}">
                <a16:creationId xmlns:a16="http://schemas.microsoft.com/office/drawing/2014/main" id="{09E93DBD-9666-494B-928F-5CFCD7E9E4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308851" y="4777740"/>
            <a:ext cx="1445807" cy="2080260"/>
          </a:xfrm>
          <a:prstGeom prst="rect">
            <a:avLst/>
          </a:prstGeom>
        </p:spPr>
      </p:pic>
    </p:spTree>
    <p:extLst>
      <p:ext uri="{BB962C8B-B14F-4D97-AF65-F5344CB8AC3E}">
        <p14:creationId xmlns:p14="http://schemas.microsoft.com/office/powerpoint/2010/main" val="41199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529016-73E2-6C4E-B421-2246FFD040D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00102" y="0"/>
            <a:ext cx="8991795" cy="6858000"/>
          </a:xfrm>
          <a:prstGeom prst="rect">
            <a:avLst/>
          </a:prstGeom>
        </p:spPr>
      </p:pic>
      <p:sp>
        <p:nvSpPr>
          <p:cNvPr id="3" name="TextBox 2">
            <a:extLst>
              <a:ext uri="{FF2B5EF4-FFF2-40B4-BE49-F238E27FC236}">
                <a16:creationId xmlns:a16="http://schemas.microsoft.com/office/drawing/2014/main" id="{75D5B60C-839F-9F49-88EF-81100B79401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E2E5E1A3-4735-BD4B-817A-70C168A3559B}"/>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634164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0548-B0C4-B74F-8EA0-CA764B05E5F0}"/>
              </a:ext>
            </a:extLst>
          </p:cNvPr>
          <p:cNvSpPr>
            <a:spLocks noGrp="1"/>
          </p:cNvSpPr>
          <p:nvPr>
            <p:ph type="title"/>
          </p:nvPr>
        </p:nvSpPr>
        <p:spPr/>
        <p:txBody>
          <a:bodyPr>
            <a:noAutofit/>
          </a:bodyPr>
          <a:lstStyle/>
          <a:p>
            <a:r>
              <a:rPr lang="en-US" sz="3600" dirty="0"/>
              <a:t>SGP KM4: </a:t>
            </a:r>
            <a:r>
              <a:rPr lang="en-US" sz="3600" b="1" dirty="0">
                <a:solidFill>
                  <a:srgbClr val="7030A0"/>
                </a:solidFill>
              </a:rPr>
              <a:t>How We Heal</a:t>
            </a:r>
            <a:r>
              <a:rPr lang="en-US" sz="3600" dirty="0"/>
              <a:t>: Climate Change Is Exacerbating Existing Social and Environmental Disparities</a:t>
            </a:r>
          </a:p>
        </p:txBody>
      </p:sp>
      <p:sp>
        <p:nvSpPr>
          <p:cNvPr id="3" name="Content Placeholder 2">
            <a:extLst>
              <a:ext uri="{FF2B5EF4-FFF2-40B4-BE49-F238E27FC236}">
                <a16:creationId xmlns:a16="http://schemas.microsoft.com/office/drawing/2014/main" id="{7AA7B92B-516D-B34D-837D-0EC653F6487A}"/>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Some…are </a:t>
            </a:r>
            <a:r>
              <a:rPr lang="en-US" sz="4000" b="1" dirty="0">
                <a:solidFill>
                  <a:srgbClr val="7030A0"/>
                </a:solidFill>
              </a:rPr>
              <a:t>suffering disproportionately </a:t>
            </a:r>
            <a:r>
              <a:rPr lang="en-US" dirty="0"/>
              <a:t>from climate-related hazards because of long-standing marginalization, discrimination, and governmental policies (</a:t>
            </a:r>
            <a:r>
              <a:rPr lang="en-US" dirty="0">
                <a:solidFill>
                  <a:srgbClr val="FF0000"/>
                </a:solidFill>
              </a:rPr>
              <a:t>very high confidence</a:t>
            </a:r>
            <a:r>
              <a:rPr lang="en-US" dirty="0"/>
              <a:t>)…climate change will </a:t>
            </a:r>
            <a:r>
              <a:rPr lang="en-US" sz="4000" b="1" dirty="0">
                <a:solidFill>
                  <a:srgbClr val="7030A0"/>
                </a:solidFill>
              </a:rPr>
              <a:t>compound existing social and environmental burdens</a:t>
            </a:r>
            <a:r>
              <a:rPr lang="en-US" dirty="0">
                <a:solidFill>
                  <a:srgbClr val="7030A0"/>
                </a:solidFill>
              </a:rPr>
              <a:t> </a:t>
            </a:r>
            <a:r>
              <a:rPr lang="en-US" dirty="0"/>
              <a:t>on the people…with the fewest resources to prepare and adapt (</a:t>
            </a:r>
            <a:r>
              <a:rPr lang="en-US" dirty="0">
                <a:solidFill>
                  <a:srgbClr val="FF0000"/>
                </a:solidFill>
              </a:rPr>
              <a:t>very high confidence</a:t>
            </a:r>
            <a:r>
              <a:rPr lang="en-US" dirty="0"/>
              <a:t>). Our institutions and governments can play a role in improving outcomes for these people and places by adopting…</a:t>
            </a:r>
            <a:r>
              <a:rPr lang="en-US" sz="3900" b="1" dirty="0">
                <a:solidFill>
                  <a:srgbClr val="7030A0"/>
                </a:solidFill>
              </a:rPr>
              <a:t>practices and policies that prioritize social equity and justice, aim to reduce community risks, build resilience, and repair past injustices</a:t>
            </a:r>
            <a:r>
              <a:rPr lang="en-US" sz="3900" b="1" dirty="0"/>
              <a:t> </a:t>
            </a:r>
            <a:r>
              <a:rPr lang="en-US" dirty="0"/>
              <a:t>(</a:t>
            </a:r>
            <a:r>
              <a:rPr lang="en-US" dirty="0">
                <a:solidFill>
                  <a:srgbClr val="FF0000"/>
                </a:solidFill>
              </a:rPr>
              <a:t>medium confidence</a:t>
            </a:r>
            <a:r>
              <a:rPr lang="en-US" dirty="0"/>
              <a:t>).</a:t>
            </a:r>
          </a:p>
        </p:txBody>
      </p:sp>
      <p:sp>
        <p:nvSpPr>
          <p:cNvPr id="4" name="TextBox 3">
            <a:extLst>
              <a:ext uri="{FF2B5EF4-FFF2-40B4-BE49-F238E27FC236}">
                <a16:creationId xmlns:a16="http://schemas.microsoft.com/office/drawing/2014/main" id="{389071FC-70F9-7441-BCE0-A257F22E8A95}"/>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8EDEA920-FEFF-B940-86BF-0E47B1862BD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6" name="Picture 5">
            <a:extLst>
              <a:ext uri="{FF2B5EF4-FFF2-40B4-BE49-F238E27FC236}">
                <a16:creationId xmlns:a16="http://schemas.microsoft.com/office/drawing/2014/main" id="{234A6E1D-D614-334C-9A92-1BCC3224209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492740" y="504268"/>
            <a:ext cx="1584960" cy="1265623"/>
          </a:xfrm>
          <a:prstGeom prst="rect">
            <a:avLst/>
          </a:prstGeom>
        </p:spPr>
      </p:pic>
    </p:spTree>
    <p:extLst>
      <p:ext uri="{BB962C8B-B14F-4D97-AF65-F5344CB8AC3E}">
        <p14:creationId xmlns:p14="http://schemas.microsoft.com/office/powerpoint/2010/main" val="1074553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8ABC74-A62E-5743-8D3B-C16DFB43BE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15877" y="0"/>
            <a:ext cx="8960245" cy="6858000"/>
          </a:xfrm>
          <a:prstGeom prst="rect">
            <a:avLst/>
          </a:prstGeom>
        </p:spPr>
      </p:pic>
      <p:sp>
        <p:nvSpPr>
          <p:cNvPr id="3" name="TextBox 2">
            <a:extLst>
              <a:ext uri="{FF2B5EF4-FFF2-40B4-BE49-F238E27FC236}">
                <a16:creationId xmlns:a16="http://schemas.microsoft.com/office/drawing/2014/main" id="{0265E380-9EA5-354B-8F6E-73A18992D324}"/>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4" name="TextBox 3">
            <a:extLst>
              <a:ext uri="{FF2B5EF4-FFF2-40B4-BE49-F238E27FC236}">
                <a16:creationId xmlns:a16="http://schemas.microsoft.com/office/drawing/2014/main" id="{18F30FC9-6D4A-9C4C-880B-2A51D09CD5A7}"/>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8189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BD05-690D-5346-B7A9-8D47378BB3AC}"/>
              </a:ext>
            </a:extLst>
          </p:cNvPr>
          <p:cNvSpPr>
            <a:spLocks noGrp="1"/>
          </p:cNvSpPr>
          <p:nvPr>
            <p:ph type="title"/>
          </p:nvPr>
        </p:nvSpPr>
        <p:spPr/>
        <p:txBody>
          <a:bodyPr/>
          <a:lstStyle/>
          <a:p>
            <a:r>
              <a:rPr lang="en-US" dirty="0"/>
              <a:t>On Nov. 14, 2023 the 5</a:t>
            </a:r>
            <a:r>
              <a:rPr lang="en-US" baseline="30000" dirty="0"/>
              <a:t>th</a:t>
            </a:r>
            <a:r>
              <a:rPr lang="en-US" dirty="0"/>
              <a:t> National Climate Assessment (NCA5) was released!</a:t>
            </a:r>
          </a:p>
        </p:txBody>
      </p:sp>
      <p:pic>
        <p:nvPicPr>
          <p:cNvPr id="3" name="Picture 2">
            <a:extLst>
              <a:ext uri="{FF2B5EF4-FFF2-40B4-BE49-F238E27FC236}">
                <a16:creationId xmlns:a16="http://schemas.microsoft.com/office/drawing/2014/main" id="{9161E64B-60DD-AE4D-9E2C-DE6D0590A1A8}"/>
              </a:ext>
            </a:extLst>
          </p:cNvPr>
          <p:cNvPicPr>
            <a:picLocks noChangeAspect="1"/>
          </p:cNvPicPr>
          <p:nvPr/>
        </p:nvPicPr>
        <p:blipFill>
          <a:blip r:embed="rId2"/>
          <a:stretch>
            <a:fillRect/>
          </a:stretch>
        </p:blipFill>
        <p:spPr>
          <a:xfrm>
            <a:off x="1268519" y="1690688"/>
            <a:ext cx="9654962" cy="5054064"/>
          </a:xfrm>
          <a:prstGeom prst="rect">
            <a:avLst/>
          </a:prstGeom>
        </p:spPr>
      </p:pic>
      <p:sp>
        <p:nvSpPr>
          <p:cNvPr id="4" name="TextBox 3">
            <a:extLst>
              <a:ext uri="{FF2B5EF4-FFF2-40B4-BE49-F238E27FC236}">
                <a16:creationId xmlns:a16="http://schemas.microsoft.com/office/drawing/2014/main" id="{7EE67DC9-961F-3E41-83D0-9ADEEBD2A986}"/>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7324451F-388B-AF4A-ACF6-75BF227B60BD}"/>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6" name="Picture 5">
            <a:extLst>
              <a:ext uri="{FF2B5EF4-FFF2-40B4-BE49-F238E27FC236}">
                <a16:creationId xmlns:a16="http://schemas.microsoft.com/office/drawing/2014/main" id="{C23C6F88-500C-8740-A1F1-1FAA650E4310}"/>
              </a:ext>
            </a:extLst>
          </p:cNvPr>
          <p:cNvPicPr>
            <a:picLocks noChangeAspect="1"/>
          </p:cNvPicPr>
          <p:nvPr/>
        </p:nvPicPr>
        <p:blipFill>
          <a:blip r:embed="rId3"/>
          <a:stretch>
            <a:fillRect/>
          </a:stretch>
        </p:blipFill>
        <p:spPr>
          <a:xfrm>
            <a:off x="6874741" y="4822536"/>
            <a:ext cx="4787900" cy="1701800"/>
          </a:xfrm>
          <a:prstGeom prst="rect">
            <a:avLst/>
          </a:prstGeom>
        </p:spPr>
      </p:pic>
    </p:spTree>
    <p:extLst>
      <p:ext uri="{BB962C8B-B14F-4D97-AF65-F5344CB8AC3E}">
        <p14:creationId xmlns:p14="http://schemas.microsoft.com/office/powerpoint/2010/main" val="1282387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D33B-CCCF-CB4C-928B-EDB7F631A44B}"/>
              </a:ext>
            </a:extLst>
          </p:cNvPr>
          <p:cNvSpPr>
            <a:spLocks noGrp="1"/>
          </p:cNvSpPr>
          <p:nvPr>
            <p:ph type="title"/>
          </p:nvPr>
        </p:nvSpPr>
        <p:spPr/>
        <p:txBody>
          <a:bodyPr/>
          <a:lstStyle/>
          <a:p>
            <a:r>
              <a:rPr lang="en-US" dirty="0"/>
              <a:t>SGP KM 5: </a:t>
            </a:r>
            <a:r>
              <a:rPr lang="en-US" b="1" dirty="0">
                <a:solidFill>
                  <a:srgbClr val="7030A0"/>
                </a:solidFill>
              </a:rPr>
              <a:t>How We Serve</a:t>
            </a:r>
            <a:r>
              <a:rPr lang="en-US" dirty="0"/>
              <a:t>: Climate Change Is Straining Public Infrastructure and Services</a:t>
            </a:r>
          </a:p>
        </p:txBody>
      </p:sp>
      <p:sp>
        <p:nvSpPr>
          <p:cNvPr id="3" name="Content Placeholder 2">
            <a:extLst>
              <a:ext uri="{FF2B5EF4-FFF2-40B4-BE49-F238E27FC236}">
                <a16:creationId xmlns:a16="http://schemas.microsoft.com/office/drawing/2014/main" id="{66CF529B-1CAC-9049-A80C-63B8DE9831F9}"/>
              </a:ext>
            </a:extLst>
          </p:cNvPr>
          <p:cNvSpPr>
            <a:spLocks noGrp="1"/>
          </p:cNvSpPr>
          <p:nvPr>
            <p:ph idx="1"/>
          </p:nvPr>
        </p:nvSpPr>
        <p:spPr/>
        <p:txBody>
          <a:bodyPr>
            <a:normAutofit fontScale="92500"/>
          </a:bodyPr>
          <a:lstStyle/>
          <a:p>
            <a:pPr marL="0" indent="0">
              <a:buNone/>
            </a:pPr>
            <a:r>
              <a:rPr lang="en-US" sz="4000" b="1" dirty="0">
                <a:solidFill>
                  <a:srgbClr val="7030A0"/>
                </a:solidFill>
              </a:rPr>
              <a:t>The institutions that serve our communities have been challenged </a:t>
            </a:r>
            <a:r>
              <a:rPr lang="en-US" dirty="0"/>
              <a:t>to respond and adapt to more frequent and intense weather events (</a:t>
            </a:r>
            <a:r>
              <a:rPr lang="en-US" dirty="0">
                <a:solidFill>
                  <a:srgbClr val="FF0000"/>
                </a:solidFill>
              </a:rPr>
              <a:t>medium confidence</a:t>
            </a:r>
            <a:r>
              <a:rPr lang="en-US" dirty="0"/>
              <a:t>)…climate change is expected to </a:t>
            </a:r>
            <a:r>
              <a:rPr lang="en-US" sz="4000" b="1" dirty="0">
                <a:solidFill>
                  <a:srgbClr val="7030A0"/>
                </a:solidFill>
              </a:rPr>
              <a:t>strain water supplies, transportation infrastructure, and emergency services</a:t>
            </a:r>
            <a:r>
              <a:rPr lang="en-US" dirty="0"/>
              <a:t>…(</a:t>
            </a:r>
            <a:r>
              <a:rPr lang="en-US" dirty="0">
                <a:solidFill>
                  <a:srgbClr val="FF0000"/>
                </a:solidFill>
              </a:rPr>
              <a:t>high confidence</a:t>
            </a:r>
            <a:r>
              <a:rPr lang="en-US" dirty="0"/>
              <a:t>). </a:t>
            </a:r>
            <a:r>
              <a:rPr lang="en-US" sz="3900" b="1" dirty="0">
                <a:solidFill>
                  <a:srgbClr val="7030A0"/>
                </a:solidFill>
              </a:rPr>
              <a:t>Actions</a:t>
            </a:r>
            <a:r>
              <a:rPr lang="en-US" dirty="0">
                <a:solidFill>
                  <a:srgbClr val="7030A0"/>
                </a:solidFill>
              </a:rPr>
              <a:t> that can enhance our community resilience include substantially reducing greenhouse gas emissions, installing or retrofitting climate-resilient infrastructure, educating students and the public on climate change, and cultivating the capacity of faith- and volunteer-based aid organizations to assist hazard planning, response, and recovery</a:t>
            </a:r>
            <a:r>
              <a:rPr lang="en-US" dirty="0"/>
              <a:t> (</a:t>
            </a:r>
            <a:r>
              <a:rPr lang="en-US" dirty="0">
                <a:solidFill>
                  <a:srgbClr val="FF0000"/>
                </a:solidFill>
              </a:rPr>
              <a:t>medium confidence</a:t>
            </a:r>
            <a:r>
              <a:rPr lang="en-US" dirty="0"/>
              <a:t>).</a:t>
            </a:r>
          </a:p>
        </p:txBody>
      </p:sp>
      <p:sp>
        <p:nvSpPr>
          <p:cNvPr id="4" name="TextBox 3">
            <a:extLst>
              <a:ext uri="{FF2B5EF4-FFF2-40B4-BE49-F238E27FC236}">
                <a16:creationId xmlns:a16="http://schemas.microsoft.com/office/drawing/2014/main" id="{3AB22A0C-98A9-764E-8837-771DED91614E}"/>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5" name="TextBox 4">
            <a:extLst>
              <a:ext uri="{FF2B5EF4-FFF2-40B4-BE49-F238E27FC236}">
                <a16:creationId xmlns:a16="http://schemas.microsoft.com/office/drawing/2014/main" id="{660A1277-C5AB-FA46-B1E7-12827D7A4EEE}"/>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6" name="Picture 5">
            <a:extLst>
              <a:ext uri="{FF2B5EF4-FFF2-40B4-BE49-F238E27FC236}">
                <a16:creationId xmlns:a16="http://schemas.microsoft.com/office/drawing/2014/main" id="{5D2A0FB5-BDEF-B94B-925F-9D11260B36B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504170" y="5570450"/>
            <a:ext cx="1687830" cy="1287550"/>
          </a:xfrm>
          <a:prstGeom prst="rect">
            <a:avLst/>
          </a:prstGeom>
        </p:spPr>
      </p:pic>
    </p:spTree>
    <p:extLst>
      <p:ext uri="{BB962C8B-B14F-4D97-AF65-F5344CB8AC3E}">
        <p14:creationId xmlns:p14="http://schemas.microsoft.com/office/powerpoint/2010/main" val="401587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0A81EA-06B5-BE4B-8131-4C0F03E1B07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10188" y="0"/>
            <a:ext cx="9171623" cy="6858000"/>
          </a:xfrm>
          <a:prstGeom prst="rect">
            <a:avLst/>
          </a:prstGeom>
        </p:spPr>
      </p:pic>
      <p:sp>
        <p:nvSpPr>
          <p:cNvPr id="8" name="TextBox 7">
            <a:extLst>
              <a:ext uri="{FF2B5EF4-FFF2-40B4-BE49-F238E27FC236}">
                <a16:creationId xmlns:a16="http://schemas.microsoft.com/office/drawing/2014/main" id="{E46D71CB-8BC5-2945-8612-B0BB0FCBE3C7}"/>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9" name="TextBox 8">
            <a:extLst>
              <a:ext uri="{FF2B5EF4-FFF2-40B4-BE49-F238E27FC236}">
                <a16:creationId xmlns:a16="http://schemas.microsoft.com/office/drawing/2014/main" id="{F55C1150-BDBE-3341-9F4D-0437415C45A1}"/>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spTree>
    <p:extLst>
      <p:ext uri="{BB962C8B-B14F-4D97-AF65-F5344CB8AC3E}">
        <p14:creationId xmlns:p14="http://schemas.microsoft.com/office/powerpoint/2010/main" val="3459803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A158-C9D1-1F44-913F-39ECE34CDDE6}"/>
              </a:ext>
            </a:extLst>
          </p:cNvPr>
          <p:cNvSpPr>
            <a:spLocks noGrp="1"/>
          </p:cNvSpPr>
          <p:nvPr>
            <p:ph type="title"/>
          </p:nvPr>
        </p:nvSpPr>
        <p:spPr/>
        <p:txBody>
          <a:bodyPr/>
          <a:lstStyle/>
          <a:p>
            <a:r>
              <a:rPr lang="en-US" dirty="0"/>
              <a:t>Where to find NCA5</a:t>
            </a:r>
          </a:p>
        </p:txBody>
      </p:sp>
      <p:sp>
        <p:nvSpPr>
          <p:cNvPr id="3" name="Content Placeholder 2">
            <a:extLst>
              <a:ext uri="{FF2B5EF4-FFF2-40B4-BE49-F238E27FC236}">
                <a16:creationId xmlns:a16="http://schemas.microsoft.com/office/drawing/2014/main" id="{8B5992BB-5A50-E44A-A770-D0CF34BBDC6E}"/>
              </a:ext>
            </a:extLst>
          </p:cNvPr>
          <p:cNvSpPr>
            <a:spLocks noGrp="1"/>
          </p:cNvSpPr>
          <p:nvPr>
            <p:ph idx="1"/>
          </p:nvPr>
        </p:nvSpPr>
        <p:spPr/>
        <p:txBody>
          <a:bodyPr/>
          <a:lstStyle/>
          <a:p>
            <a:r>
              <a:rPr lang="en-US" dirty="0"/>
              <a:t>The full report is online at </a:t>
            </a:r>
            <a:r>
              <a:rPr lang="en-US" dirty="0">
                <a:hlinkClick r:id="rId2"/>
              </a:rPr>
              <a:t>nca2023.globalchange.gov</a:t>
            </a:r>
            <a:endParaRPr lang="en-US" dirty="0"/>
          </a:p>
          <a:p>
            <a:r>
              <a:rPr lang="en-US" dirty="0"/>
              <a:t>All chapter content, including figures, is freely available</a:t>
            </a:r>
          </a:p>
          <a:p>
            <a:r>
              <a:rPr lang="en-US" dirty="0"/>
              <a:t>Read and respond</a:t>
            </a:r>
          </a:p>
          <a:p>
            <a:r>
              <a:rPr lang="en-US" dirty="0"/>
              <a:t>Become involved in next NCA</a:t>
            </a:r>
          </a:p>
        </p:txBody>
      </p:sp>
      <p:pic>
        <p:nvPicPr>
          <p:cNvPr id="4" name="Picture 3">
            <a:extLst>
              <a:ext uri="{FF2B5EF4-FFF2-40B4-BE49-F238E27FC236}">
                <a16:creationId xmlns:a16="http://schemas.microsoft.com/office/drawing/2014/main" id="{EB21A3F1-29AB-D447-9430-F77FE7F4739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152869" y="2895600"/>
            <a:ext cx="4309379" cy="3699164"/>
          </a:xfrm>
          <a:prstGeom prst="rect">
            <a:avLst/>
          </a:prstGeom>
        </p:spPr>
      </p:pic>
      <p:sp>
        <p:nvSpPr>
          <p:cNvPr id="5" name="TextBox 4">
            <a:extLst>
              <a:ext uri="{FF2B5EF4-FFF2-40B4-BE49-F238E27FC236}">
                <a16:creationId xmlns:a16="http://schemas.microsoft.com/office/drawing/2014/main" id="{07828489-3A57-A949-BE67-9A51057A78C0}"/>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C41CB60B-D7D1-2142-A85E-7B1C0825CFF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7647D43E-E778-9947-8471-5811B0EF070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38732" y="4001294"/>
            <a:ext cx="3714588" cy="2763672"/>
          </a:xfrm>
          <a:prstGeom prst="rect">
            <a:avLst/>
          </a:prstGeom>
        </p:spPr>
      </p:pic>
    </p:spTree>
    <p:extLst>
      <p:ext uri="{BB962C8B-B14F-4D97-AF65-F5344CB8AC3E}">
        <p14:creationId xmlns:p14="http://schemas.microsoft.com/office/powerpoint/2010/main" val="229376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286A9F-332D-1744-8881-B29242EFC6F4}"/>
              </a:ext>
            </a:extLst>
          </p:cNvPr>
          <p:cNvPicPr>
            <a:picLocks noChangeAspect="1"/>
          </p:cNvPicPr>
          <p:nvPr/>
        </p:nvPicPr>
        <p:blipFill>
          <a:blip r:embed="rId2"/>
          <a:stretch>
            <a:fillRect/>
          </a:stretch>
        </p:blipFill>
        <p:spPr>
          <a:xfrm>
            <a:off x="1145079" y="365124"/>
            <a:ext cx="4950921" cy="6492875"/>
          </a:xfrm>
          <a:prstGeom prst="rect">
            <a:avLst/>
          </a:prstGeom>
        </p:spPr>
      </p:pic>
      <p:pic>
        <p:nvPicPr>
          <p:cNvPr id="3" name="Picture 2">
            <a:extLst>
              <a:ext uri="{FF2B5EF4-FFF2-40B4-BE49-F238E27FC236}">
                <a16:creationId xmlns:a16="http://schemas.microsoft.com/office/drawing/2014/main" id="{95322C69-5CBD-E240-87F4-F05A6649B05A}"/>
              </a:ext>
            </a:extLst>
          </p:cNvPr>
          <p:cNvPicPr>
            <a:picLocks noChangeAspect="1"/>
          </p:cNvPicPr>
          <p:nvPr/>
        </p:nvPicPr>
        <p:blipFill>
          <a:blip r:embed="rId3"/>
          <a:stretch>
            <a:fillRect/>
          </a:stretch>
        </p:blipFill>
        <p:spPr>
          <a:xfrm>
            <a:off x="7197437" y="726739"/>
            <a:ext cx="3657600" cy="3657600"/>
          </a:xfrm>
          <a:prstGeom prst="rect">
            <a:avLst/>
          </a:prstGeom>
        </p:spPr>
      </p:pic>
      <p:sp>
        <p:nvSpPr>
          <p:cNvPr id="4" name="TextBox 3">
            <a:extLst>
              <a:ext uri="{FF2B5EF4-FFF2-40B4-BE49-F238E27FC236}">
                <a16:creationId xmlns:a16="http://schemas.microsoft.com/office/drawing/2014/main" id="{7CFD9F59-F14F-6B43-BC3E-858319F88EC4}"/>
              </a:ext>
            </a:extLst>
          </p:cNvPr>
          <p:cNvSpPr txBox="1"/>
          <p:nvPr/>
        </p:nvSpPr>
        <p:spPr>
          <a:xfrm>
            <a:off x="7367289" y="4543667"/>
            <a:ext cx="3317896" cy="369332"/>
          </a:xfrm>
          <a:prstGeom prst="rect">
            <a:avLst/>
          </a:prstGeom>
          <a:noFill/>
        </p:spPr>
        <p:txBody>
          <a:bodyPr wrap="none" rtlCol="0">
            <a:spAutoFit/>
          </a:bodyPr>
          <a:lstStyle/>
          <a:p>
            <a:r>
              <a:rPr lang="en-US" dirty="0"/>
              <a:t>Ada Limón, 24</a:t>
            </a:r>
            <a:r>
              <a:rPr lang="en-US" baseline="30000" dirty="0"/>
              <a:t>th</a:t>
            </a:r>
            <a:r>
              <a:rPr lang="en-US" dirty="0"/>
              <a:t> US Poet Laureate</a:t>
            </a:r>
          </a:p>
        </p:txBody>
      </p:sp>
      <p:sp>
        <p:nvSpPr>
          <p:cNvPr id="5" name="TextBox 4">
            <a:extLst>
              <a:ext uri="{FF2B5EF4-FFF2-40B4-BE49-F238E27FC236}">
                <a16:creationId xmlns:a16="http://schemas.microsoft.com/office/drawing/2014/main" id="{7A1D7B83-93FF-B648-9C42-D6D78FE2BAB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7FC9B066-4B45-F84A-BF95-F592B29D360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FF9575D9-EEE9-5244-8B13-AED108E5815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46459" y="5403909"/>
            <a:ext cx="5450006" cy="1433839"/>
          </a:xfrm>
          <a:prstGeom prst="rect">
            <a:avLst/>
          </a:prstGeom>
        </p:spPr>
      </p:pic>
    </p:spTree>
    <p:extLst>
      <p:ext uri="{BB962C8B-B14F-4D97-AF65-F5344CB8AC3E}">
        <p14:creationId xmlns:p14="http://schemas.microsoft.com/office/powerpoint/2010/main" val="179074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1004" y="19484"/>
            <a:ext cx="9630770" cy="6838516"/>
          </a:xfrm>
          <a:prstGeom prst="rect">
            <a:avLst/>
          </a:prstGeom>
        </p:spPr>
      </p:pic>
      <p:sp>
        <p:nvSpPr>
          <p:cNvPr id="4" name="Oval Callout 3"/>
          <p:cNvSpPr/>
          <p:nvPr/>
        </p:nvSpPr>
        <p:spPr>
          <a:xfrm>
            <a:off x="7812741" y="2286000"/>
            <a:ext cx="2070847" cy="1452282"/>
          </a:xfrm>
          <a:prstGeom prst="wedgeEllipseCallout">
            <a:avLst>
              <a:gd name="adj1" fmla="val -76028"/>
              <a:gd name="adj2" fmla="val 847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Thanks!</a:t>
            </a:r>
          </a:p>
        </p:txBody>
      </p:sp>
      <p:sp>
        <p:nvSpPr>
          <p:cNvPr id="2" name="TextBox 1">
            <a:extLst>
              <a:ext uri="{FF2B5EF4-FFF2-40B4-BE49-F238E27FC236}">
                <a16:creationId xmlns:a16="http://schemas.microsoft.com/office/drawing/2014/main" id="{B24F0BB1-5183-D24C-9A32-AECF3E7CDD10}"/>
              </a:ext>
            </a:extLst>
          </p:cNvPr>
          <p:cNvSpPr txBox="1"/>
          <p:nvPr/>
        </p:nvSpPr>
        <p:spPr>
          <a:xfrm>
            <a:off x="1460313" y="169588"/>
            <a:ext cx="6571992" cy="1785104"/>
          </a:xfrm>
          <a:prstGeom prst="rect">
            <a:avLst/>
          </a:prstGeom>
          <a:solidFill>
            <a:schemeClr val="bg1"/>
          </a:solidFill>
          <a:ln>
            <a:solidFill>
              <a:schemeClr val="tx1"/>
            </a:solidFill>
          </a:ln>
        </p:spPr>
        <p:txBody>
          <a:bodyPr wrap="none" rtlCol="0">
            <a:spAutoFit/>
          </a:bodyPr>
          <a:lstStyle/>
          <a:p>
            <a:r>
              <a:rPr lang="en-US" sz="2200" dirty="0"/>
              <a:t>Presentation available at:</a:t>
            </a:r>
          </a:p>
          <a:p>
            <a:r>
              <a:rPr lang="en-US" sz="2200" dirty="0" err="1"/>
              <a:t>www.github.com</a:t>
            </a:r>
            <a:r>
              <a:rPr lang="en-US" sz="2200" dirty="0"/>
              <a:t>/</a:t>
            </a:r>
            <a:r>
              <a:rPr lang="en-US" sz="2200" dirty="0" err="1"/>
              <a:t>SmithEcophysLab</a:t>
            </a:r>
            <a:r>
              <a:rPr lang="en-US" sz="2200" dirty="0"/>
              <a:t>/seminar/2023_sbtg</a:t>
            </a:r>
          </a:p>
          <a:p>
            <a:endParaRPr lang="en-US" sz="2200" dirty="0"/>
          </a:p>
          <a:p>
            <a:r>
              <a:rPr lang="en-US" sz="2200" dirty="0"/>
              <a:t>Nick Smith</a:t>
            </a:r>
          </a:p>
          <a:p>
            <a:r>
              <a:rPr lang="en-US" sz="2200" dirty="0" err="1"/>
              <a:t>nick.smith@ttu.edu</a:t>
            </a:r>
            <a:endParaRPr lang="en-US" sz="2200" dirty="0"/>
          </a:p>
        </p:txBody>
      </p:sp>
    </p:spTree>
    <p:extLst>
      <p:ext uri="{BB962C8B-B14F-4D97-AF65-F5344CB8AC3E}">
        <p14:creationId xmlns:p14="http://schemas.microsoft.com/office/powerpoint/2010/main" val="140550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F877-DA47-2845-ABAC-9D6DEBE19FE9}"/>
              </a:ext>
            </a:extLst>
          </p:cNvPr>
          <p:cNvSpPr>
            <a:spLocks noGrp="1"/>
          </p:cNvSpPr>
          <p:nvPr>
            <p:ph type="title"/>
          </p:nvPr>
        </p:nvSpPr>
        <p:spPr/>
        <p:txBody>
          <a:bodyPr/>
          <a:lstStyle/>
          <a:p>
            <a:r>
              <a:rPr lang="en-US" dirty="0"/>
              <a:t>What is NCA5? </a:t>
            </a:r>
          </a:p>
        </p:txBody>
      </p:sp>
      <p:sp>
        <p:nvSpPr>
          <p:cNvPr id="3" name="Content Placeholder 2">
            <a:extLst>
              <a:ext uri="{FF2B5EF4-FFF2-40B4-BE49-F238E27FC236}">
                <a16:creationId xmlns:a16="http://schemas.microsoft.com/office/drawing/2014/main" id="{44E2C140-F477-934E-AA97-604F56DE98FF}"/>
              </a:ext>
            </a:extLst>
          </p:cNvPr>
          <p:cNvSpPr>
            <a:spLocks noGrp="1"/>
          </p:cNvSpPr>
          <p:nvPr>
            <p:ph idx="1"/>
          </p:nvPr>
        </p:nvSpPr>
        <p:spPr/>
        <p:txBody>
          <a:bodyPr/>
          <a:lstStyle/>
          <a:p>
            <a:r>
              <a:rPr lang="en-US" dirty="0"/>
              <a:t>US government report</a:t>
            </a:r>
          </a:p>
          <a:p>
            <a:pPr lvl="1"/>
            <a:r>
              <a:rPr lang="en-US" dirty="0"/>
              <a:t>Congressionally mandated and overseen by multiple agencies</a:t>
            </a:r>
          </a:p>
          <a:p>
            <a:pPr lvl="1"/>
            <a:r>
              <a:rPr lang="en-US" dirty="0"/>
              <a:t>Delivered to congress and the president</a:t>
            </a:r>
          </a:p>
          <a:p>
            <a:r>
              <a:rPr lang="en-US" dirty="0"/>
              <a:t>Climate change impacts, risks, and responses for USA</a:t>
            </a:r>
          </a:p>
          <a:p>
            <a:r>
              <a:rPr lang="en-US" dirty="0"/>
              <a:t>Provides scientific foundation for decision making</a:t>
            </a:r>
          </a:p>
          <a:p>
            <a:r>
              <a:rPr lang="en-US" dirty="0"/>
              <a:t>Policy relevant, but policy neutral</a:t>
            </a:r>
          </a:p>
        </p:txBody>
      </p:sp>
      <p:pic>
        <p:nvPicPr>
          <p:cNvPr id="4" name="Picture 3">
            <a:extLst>
              <a:ext uri="{FF2B5EF4-FFF2-40B4-BE49-F238E27FC236}">
                <a16:creationId xmlns:a16="http://schemas.microsoft.com/office/drawing/2014/main" id="{48AF93C9-F3FC-274D-87B4-12A07C2D0060}"/>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030CAA88-1A6D-534A-8932-AD4DEE4143AD}"/>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FA9915D5-1FEC-6F4E-8A86-97A0F85EB833}"/>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7C7D9DD7-EE76-AF4B-ADE6-E1BE642156E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8200" y="4678061"/>
            <a:ext cx="3236574" cy="1990750"/>
          </a:xfrm>
          <a:prstGeom prst="rect">
            <a:avLst/>
          </a:prstGeom>
        </p:spPr>
      </p:pic>
    </p:spTree>
    <p:extLst>
      <p:ext uri="{BB962C8B-B14F-4D97-AF65-F5344CB8AC3E}">
        <p14:creationId xmlns:p14="http://schemas.microsoft.com/office/powerpoint/2010/main" val="838064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Mandate</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Result of the Global Change Research Act of 1990</a:t>
            </a:r>
          </a:p>
          <a:p>
            <a:r>
              <a:rPr lang="en-US" dirty="0"/>
              <a:t>Every 4 years a report that “</a:t>
            </a:r>
            <a:r>
              <a:rPr lang="en-US" dirty="0">
                <a:solidFill>
                  <a:srgbClr val="7030A0"/>
                </a:solidFill>
              </a:rPr>
              <a:t>analyzes the effects of global change on </a:t>
            </a:r>
            <a:r>
              <a:rPr lang="en-US" dirty="0"/>
              <a:t>the natural environment, agriculture, energy production and use, land and water resources, transportation, human health and welfare, human social systems, and biological diversity; </a:t>
            </a:r>
            <a:r>
              <a:rPr lang="en-US" dirty="0">
                <a:solidFill>
                  <a:srgbClr val="7030A0"/>
                </a:solidFill>
              </a:rPr>
              <a:t>and analyzes current trends in global change</a:t>
            </a:r>
            <a:r>
              <a:rPr lang="en-US" dirty="0"/>
              <a:t>, both human-induced and natural, and </a:t>
            </a:r>
            <a:r>
              <a:rPr lang="en-US" dirty="0">
                <a:solidFill>
                  <a:srgbClr val="7030A0"/>
                </a:solidFill>
              </a:rPr>
              <a:t>projects major trends </a:t>
            </a:r>
            <a:r>
              <a:rPr lang="en-US" dirty="0"/>
              <a:t>for the subsequent 25 to 100 years”</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6ACD1B0-5FA8-A548-87ED-543AC0AA84C2}"/>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3B319BA4-A3DA-D946-8FCA-1305FA985A9C}"/>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846EC5CD-3402-8E4C-841D-F8638130400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30772" y="4822536"/>
            <a:ext cx="2350527" cy="2049232"/>
          </a:xfrm>
          <a:prstGeom prst="rect">
            <a:avLst/>
          </a:prstGeom>
        </p:spPr>
      </p:pic>
    </p:spTree>
    <p:extLst>
      <p:ext uri="{BB962C8B-B14F-4D97-AF65-F5344CB8AC3E}">
        <p14:creationId xmlns:p14="http://schemas.microsoft.com/office/powerpoint/2010/main" val="1053437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Review process</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Reviewed by:</a:t>
            </a:r>
          </a:p>
          <a:p>
            <a:pPr lvl="1"/>
            <a:r>
              <a:rPr lang="en-US" dirty="0"/>
              <a:t>Federal government experts</a:t>
            </a:r>
          </a:p>
          <a:p>
            <a:pPr lvl="1"/>
            <a:r>
              <a:rPr lang="en-US" dirty="0"/>
              <a:t>External experts</a:t>
            </a:r>
          </a:p>
          <a:p>
            <a:pPr lvl="1"/>
            <a:r>
              <a:rPr lang="en-US" dirty="0"/>
              <a:t>General public</a:t>
            </a:r>
          </a:p>
          <a:p>
            <a:pPr lvl="1"/>
            <a:r>
              <a:rPr lang="en-US" dirty="0"/>
              <a:t>External reviewers from NASEM</a:t>
            </a:r>
          </a:p>
          <a:p>
            <a:r>
              <a:rPr lang="en-US" dirty="0"/>
              <a:t>Review by each group multiple times throughout the process</a:t>
            </a:r>
          </a:p>
          <a:p>
            <a:r>
              <a:rPr lang="en-US" dirty="0"/>
              <a:t>All reviews responded to</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C545AFC6-5547-F143-B3E2-0B846BB965CA}"/>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6D2B3D65-948E-6F42-B26E-87E3825041E1}"/>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B6F83829-D0D2-4F49-A3FF-68FD1D13906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34084" y="1090672"/>
            <a:ext cx="3634072" cy="2720605"/>
          </a:xfrm>
          <a:prstGeom prst="rect">
            <a:avLst/>
          </a:prstGeom>
        </p:spPr>
      </p:pic>
    </p:spTree>
    <p:extLst>
      <p:ext uri="{BB962C8B-B14F-4D97-AF65-F5344CB8AC3E}">
        <p14:creationId xmlns:p14="http://schemas.microsoft.com/office/powerpoint/2010/main" val="2946785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Audience</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Audience: decision makers</a:t>
            </a:r>
          </a:p>
          <a:p>
            <a:pPr lvl="1"/>
            <a:r>
              <a:rPr lang="en-US" dirty="0"/>
              <a:t>national, state, local, and Tribal governments, city planners, public health officials, adaptation specialists, nurses, farmers, business owners, community organizers, researchers, water utilities, ecosystem managers, educators, students, the media, and concerned individuals</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36149B6D-9000-9748-995B-6ECEF5FD8891}"/>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76FEBA8A-23A4-F24E-ACB4-7F604C3675DA}"/>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C6A38AB3-CBA4-9648-AD4B-839C56FF733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96036" y="3845355"/>
            <a:ext cx="5039569" cy="2835224"/>
          </a:xfrm>
          <a:prstGeom prst="rect">
            <a:avLst/>
          </a:prstGeom>
        </p:spPr>
      </p:pic>
    </p:spTree>
    <p:extLst>
      <p:ext uri="{BB962C8B-B14F-4D97-AF65-F5344CB8AC3E}">
        <p14:creationId xmlns:p14="http://schemas.microsoft.com/office/powerpoint/2010/main" val="2505303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Structure</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Each chapter has list of key messages</a:t>
            </a:r>
          </a:p>
          <a:p>
            <a:pPr lvl="1"/>
            <a:r>
              <a:rPr lang="en-US" dirty="0"/>
              <a:t>Conclusions based on authors’ expert judgment and synthesis of the assessed information sources</a:t>
            </a:r>
          </a:p>
          <a:p>
            <a:pPr lvl="1"/>
            <a:r>
              <a:rPr lang="en-US" dirty="0"/>
              <a:t>Often present findings in the context of risks to natural and/or human systems</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2058887F-DE7F-734D-81A7-C99E0F1BD3FB}"/>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2829E5A9-218D-3A47-ABBC-3065BE64B6F1}"/>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76F49595-9544-2243-A63C-FBC62FEC273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241059" y="3648828"/>
            <a:ext cx="2410536" cy="3214048"/>
          </a:xfrm>
          <a:prstGeom prst="rect">
            <a:avLst/>
          </a:prstGeom>
        </p:spPr>
      </p:pic>
    </p:spTree>
    <p:extLst>
      <p:ext uri="{BB962C8B-B14F-4D97-AF65-F5344CB8AC3E}">
        <p14:creationId xmlns:p14="http://schemas.microsoft.com/office/powerpoint/2010/main" val="2712923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D96-5532-1742-B780-A9E27668715B}"/>
              </a:ext>
            </a:extLst>
          </p:cNvPr>
          <p:cNvSpPr>
            <a:spLocks noGrp="1"/>
          </p:cNvSpPr>
          <p:nvPr>
            <p:ph type="title"/>
          </p:nvPr>
        </p:nvSpPr>
        <p:spPr/>
        <p:txBody>
          <a:bodyPr/>
          <a:lstStyle/>
          <a:p>
            <a:r>
              <a:rPr lang="en-US" dirty="0"/>
              <a:t>What is NCA5? </a:t>
            </a:r>
            <a:r>
              <a:rPr lang="en-US" dirty="0">
                <a:solidFill>
                  <a:srgbClr val="7030A0"/>
                </a:solidFill>
              </a:rPr>
              <a:t>Confidence and Likelihood</a:t>
            </a:r>
          </a:p>
        </p:txBody>
      </p:sp>
      <p:sp>
        <p:nvSpPr>
          <p:cNvPr id="3" name="Content Placeholder 2">
            <a:extLst>
              <a:ext uri="{FF2B5EF4-FFF2-40B4-BE49-F238E27FC236}">
                <a16:creationId xmlns:a16="http://schemas.microsoft.com/office/drawing/2014/main" id="{02057C76-51ED-C14D-A68B-3CC8D32BF8EE}"/>
              </a:ext>
            </a:extLst>
          </p:cNvPr>
          <p:cNvSpPr>
            <a:spLocks noGrp="1"/>
          </p:cNvSpPr>
          <p:nvPr>
            <p:ph idx="1"/>
          </p:nvPr>
        </p:nvSpPr>
        <p:spPr/>
        <p:txBody>
          <a:bodyPr/>
          <a:lstStyle/>
          <a:p>
            <a:r>
              <a:rPr lang="en-US" dirty="0"/>
              <a:t>Calibrated terms in key messages</a:t>
            </a:r>
          </a:p>
          <a:p>
            <a:pPr lvl="1"/>
            <a:r>
              <a:rPr lang="en-US" dirty="0">
                <a:solidFill>
                  <a:srgbClr val="7030A0"/>
                </a:solidFill>
              </a:rPr>
              <a:t>Confidence</a:t>
            </a:r>
            <a:r>
              <a:rPr lang="en-US" dirty="0"/>
              <a:t>: based on the type, amount, quality, strength, and consistency of evidence; the skill, range, and consistency of methods to detect, evaluate, attribute, and interpret climate trends; and the degree of agreement across scientific information sources</a:t>
            </a:r>
          </a:p>
          <a:p>
            <a:pPr lvl="1"/>
            <a:r>
              <a:rPr lang="en-US" dirty="0">
                <a:solidFill>
                  <a:srgbClr val="7030A0"/>
                </a:solidFill>
              </a:rPr>
              <a:t>Likelihood</a:t>
            </a:r>
            <a:r>
              <a:rPr lang="en-US" dirty="0"/>
              <a:t>: based on measures of certainty expressed probabilistically</a:t>
            </a:r>
          </a:p>
        </p:txBody>
      </p:sp>
      <p:pic>
        <p:nvPicPr>
          <p:cNvPr id="4" name="Picture 3">
            <a:extLst>
              <a:ext uri="{FF2B5EF4-FFF2-40B4-BE49-F238E27FC236}">
                <a16:creationId xmlns:a16="http://schemas.microsoft.com/office/drawing/2014/main" id="{6A1978BC-2713-1B48-91FF-A0B0308D5697}"/>
              </a:ext>
            </a:extLst>
          </p:cNvPr>
          <p:cNvPicPr>
            <a:picLocks noChangeAspect="1"/>
          </p:cNvPicPr>
          <p:nvPr/>
        </p:nvPicPr>
        <p:blipFill>
          <a:blip r:embed="rId2"/>
          <a:stretch>
            <a:fillRect/>
          </a:stretch>
        </p:blipFill>
        <p:spPr>
          <a:xfrm>
            <a:off x="6874741" y="4822536"/>
            <a:ext cx="4787900" cy="1701800"/>
          </a:xfrm>
          <a:prstGeom prst="rect">
            <a:avLst/>
          </a:prstGeom>
        </p:spPr>
      </p:pic>
      <p:sp>
        <p:nvSpPr>
          <p:cNvPr id="5" name="TextBox 4">
            <a:extLst>
              <a:ext uri="{FF2B5EF4-FFF2-40B4-BE49-F238E27FC236}">
                <a16:creationId xmlns:a16="http://schemas.microsoft.com/office/drawing/2014/main" id="{8612FC65-13AA-3140-A93D-EFB4A3C6A20D}"/>
              </a:ext>
            </a:extLst>
          </p:cNvPr>
          <p:cNvSpPr txBox="1"/>
          <p:nvPr/>
        </p:nvSpPr>
        <p:spPr>
          <a:xfrm>
            <a:off x="0" y="-4207"/>
            <a:ext cx="2677464" cy="369332"/>
          </a:xfrm>
          <a:prstGeom prst="rect">
            <a:avLst/>
          </a:prstGeom>
          <a:noFill/>
        </p:spPr>
        <p:txBody>
          <a:bodyPr wrap="none" rtlCol="0">
            <a:spAutoFit/>
          </a:bodyPr>
          <a:lstStyle/>
          <a:p>
            <a:r>
              <a:rPr lang="en-US" dirty="0"/>
              <a:t>nca2023.globalchange.gov</a:t>
            </a:r>
          </a:p>
        </p:txBody>
      </p:sp>
      <p:sp>
        <p:nvSpPr>
          <p:cNvPr id="6" name="TextBox 5">
            <a:extLst>
              <a:ext uri="{FF2B5EF4-FFF2-40B4-BE49-F238E27FC236}">
                <a16:creationId xmlns:a16="http://schemas.microsoft.com/office/drawing/2014/main" id="{ACE681B5-4B5C-5E43-95EF-CB5549B67D15}"/>
              </a:ext>
            </a:extLst>
          </p:cNvPr>
          <p:cNvSpPr txBox="1"/>
          <p:nvPr/>
        </p:nvSpPr>
        <p:spPr>
          <a:xfrm>
            <a:off x="10151120" y="0"/>
            <a:ext cx="2040880" cy="369332"/>
          </a:xfrm>
          <a:prstGeom prst="rect">
            <a:avLst/>
          </a:prstGeom>
          <a:noFill/>
        </p:spPr>
        <p:txBody>
          <a:bodyPr wrap="none" rtlCol="0">
            <a:spAutoFit/>
          </a:bodyPr>
          <a:lstStyle/>
          <a:p>
            <a:r>
              <a:rPr lang="en-US" dirty="0" err="1"/>
              <a:t>nick.smith@ttu.edu</a:t>
            </a:r>
            <a:endParaRPr lang="en-US" dirty="0"/>
          </a:p>
        </p:txBody>
      </p:sp>
      <p:pic>
        <p:nvPicPr>
          <p:cNvPr id="7" name="Picture 6">
            <a:extLst>
              <a:ext uri="{FF2B5EF4-FFF2-40B4-BE49-F238E27FC236}">
                <a16:creationId xmlns:a16="http://schemas.microsoft.com/office/drawing/2014/main" id="{AB7D851C-F155-CD41-A2EF-16D8FE3374E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8549" y="4097472"/>
            <a:ext cx="4133063" cy="2760528"/>
          </a:xfrm>
          <a:prstGeom prst="rect">
            <a:avLst/>
          </a:prstGeom>
        </p:spPr>
      </p:pic>
    </p:spTree>
    <p:extLst>
      <p:ext uri="{BB962C8B-B14F-4D97-AF65-F5344CB8AC3E}">
        <p14:creationId xmlns:p14="http://schemas.microsoft.com/office/powerpoint/2010/main" val="3645474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1579</Words>
  <Application>Microsoft Macintosh PowerPoint</Application>
  <PresentationFormat>Widescreen</PresentationFormat>
  <Paragraphs>149</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Plants in the Climate System</vt:lpstr>
      <vt:lpstr>Something important happened yesterday…</vt:lpstr>
      <vt:lpstr>On Nov. 14, 2023 the 5th National Climate Assessment (NCA5) was released!</vt:lpstr>
      <vt:lpstr>What is NCA5? </vt:lpstr>
      <vt:lpstr>What is NCA5? Mandate</vt:lpstr>
      <vt:lpstr>What is NCA5? Review process</vt:lpstr>
      <vt:lpstr>What is NCA5? Audience</vt:lpstr>
      <vt:lpstr>What is NCA5? Structure</vt:lpstr>
      <vt:lpstr>What is NCA5? Confidence and Likelihood</vt:lpstr>
      <vt:lpstr>What is NCA5? Content</vt:lpstr>
      <vt:lpstr>PowerPoint Presentation</vt:lpstr>
      <vt:lpstr>What is NCA5? Content</vt:lpstr>
      <vt:lpstr>The effects of climate change are worsening, but depend on decisions we make today</vt:lpstr>
      <vt:lpstr>Climate change is harming people, with disproportionate effects on underserved and overburdened communities</vt:lpstr>
      <vt:lpstr>Climate change is making life harder for people</vt:lpstr>
      <vt:lpstr>We determine our future</vt:lpstr>
      <vt:lpstr>We determine our future</vt:lpstr>
      <vt:lpstr>What is NCA5? Content</vt:lpstr>
      <vt:lpstr>PowerPoint Presentation</vt:lpstr>
      <vt:lpstr>PowerPoint Presentation</vt:lpstr>
      <vt:lpstr>Climate change is degrading the air, lands, and waters that people in the Southern Great Plains rely on for economic, recreational, and cultural activities. These impacts compound existing burdens on those who have the fewest resources to prepare and adapt. People are adapting through nature-based solutions, reliance on Indigenous and local knowledges, and resilient infrastructure that enhances public health and the region’s economy.</vt:lpstr>
      <vt:lpstr>SGP KM1: How We Live: Climate Change Is Degrading Lands, Waters, Culture, and Health</vt:lpstr>
      <vt:lpstr>PowerPoint Presentation</vt:lpstr>
      <vt:lpstr>SGP KM2: How We Work: Climate Changes Are Creating Economic Challenges and Opportunities</vt:lpstr>
      <vt:lpstr>PowerPoint Presentation</vt:lpstr>
      <vt:lpstr>SGP KM3: How We Play: Climate Extremes Are Endangering Sports, Recreation, and Leisure</vt:lpstr>
      <vt:lpstr>PowerPoint Presentation</vt:lpstr>
      <vt:lpstr>SGP KM4: How We Heal: Climate Change Is Exacerbating Existing Social and Environmental Disparities</vt:lpstr>
      <vt:lpstr>PowerPoint Presentation</vt:lpstr>
      <vt:lpstr>SGP KM 5: How We Serve: Climate Change Is Straining Public Infrastructure and Services</vt:lpstr>
      <vt:lpstr>PowerPoint Presentation</vt:lpstr>
      <vt:lpstr>Where to find NCA5</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Smith</dc:creator>
  <cp:lastModifiedBy>Smith, Nick</cp:lastModifiedBy>
  <cp:revision>49</cp:revision>
  <cp:lastPrinted>2023-11-14T16:40:27Z</cp:lastPrinted>
  <dcterms:created xsi:type="dcterms:W3CDTF">2023-11-14T14:36:17Z</dcterms:created>
  <dcterms:modified xsi:type="dcterms:W3CDTF">2023-11-15T22:53:58Z</dcterms:modified>
</cp:coreProperties>
</file>